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7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2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5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4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8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7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4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2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8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7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08717-AE03-469C-B17F-3BF0EA97C94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06F5-BA6F-4DA3-AD04-6B0EF05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SB1. Students </a:t>
            </a:r>
            <a:r>
              <a:rPr lang="en-US" b="1" dirty="0"/>
              <a:t>will analyze the nature of the relationships between structures and functions in living CELLS.</a:t>
            </a:r>
            <a:endParaRPr lang="en-US" sz="3600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Explain </a:t>
            </a:r>
            <a:r>
              <a:rPr lang="en-US" dirty="0"/>
              <a:t>the role of cell organelles for both prokaryotic and eukaryotic cells, including the cell membrane, in maintaining homeostasis and cell </a:t>
            </a:r>
            <a:r>
              <a:rPr lang="en-US" dirty="0" smtClean="0"/>
              <a:t>reproduction.</a:t>
            </a:r>
            <a:endParaRPr lang="en-US" sz="3600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Explain </a:t>
            </a:r>
            <a:r>
              <a:rPr lang="en-US" dirty="0"/>
              <a:t>how enzymes function as </a:t>
            </a:r>
            <a:r>
              <a:rPr lang="en-US" dirty="0" smtClean="0"/>
              <a:t>catalysts.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Identify </a:t>
            </a:r>
            <a:r>
              <a:rPr lang="en-US" dirty="0"/>
              <a:t>the function of the four major macromolecules (i.e</a:t>
            </a:r>
            <a:r>
              <a:rPr lang="en-US" dirty="0" smtClean="0"/>
              <a:t>. </a:t>
            </a:r>
            <a:r>
              <a:rPr lang="en-US" dirty="0"/>
              <a:t>carbohydrates, proteins, lipids, nucleic acids</a:t>
            </a:r>
            <a:r>
              <a:rPr lang="en-US" dirty="0" smtClean="0"/>
              <a:t>).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Explain </a:t>
            </a:r>
            <a:r>
              <a:rPr lang="en-US" dirty="0"/>
              <a:t>the impact of water on life processes (i.e</a:t>
            </a:r>
            <a:r>
              <a:rPr lang="en-US" dirty="0" smtClean="0"/>
              <a:t>. </a:t>
            </a:r>
            <a:r>
              <a:rPr lang="en-US" dirty="0"/>
              <a:t>osmosis, diffusion).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8674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SB2. Students </a:t>
            </a:r>
            <a:r>
              <a:rPr lang="en-US" b="1" dirty="0"/>
              <a:t>will analyze how biological traits are passed on to successive generations. GENETICS</a:t>
            </a:r>
            <a:endParaRPr lang="en-US" sz="3600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Distinguish </a:t>
            </a:r>
            <a:r>
              <a:rPr lang="en-US" dirty="0"/>
              <a:t>between DNA and </a:t>
            </a:r>
            <a:r>
              <a:rPr lang="en-US" dirty="0" smtClean="0"/>
              <a:t>RNA.</a:t>
            </a:r>
            <a:endParaRPr lang="en-US" sz="3600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Explain </a:t>
            </a:r>
            <a:r>
              <a:rPr lang="en-US" dirty="0"/>
              <a:t>the role of DNA in storing and transmitting cellular </a:t>
            </a:r>
            <a:r>
              <a:rPr lang="en-US" dirty="0" smtClean="0"/>
              <a:t>information.</a:t>
            </a:r>
            <a:endParaRPr lang="en-US" sz="3600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Using </a:t>
            </a:r>
            <a:r>
              <a:rPr lang="en-US" dirty="0"/>
              <a:t>Mendel’s laws, explain the role of meiosis in reproductive </a:t>
            </a:r>
            <a:r>
              <a:rPr lang="en-US" dirty="0" smtClean="0"/>
              <a:t>variability.</a:t>
            </a:r>
            <a:endParaRPr lang="en-US" sz="3600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Describe </a:t>
            </a:r>
            <a:r>
              <a:rPr lang="en-US" dirty="0"/>
              <a:t>the relationships between changes in DNA and potential appearance of new traits </a:t>
            </a:r>
            <a:r>
              <a:rPr lang="en-US" dirty="0" smtClean="0"/>
              <a:t>including</a:t>
            </a:r>
            <a:endParaRPr lang="en-US" sz="3600" dirty="0"/>
          </a:p>
          <a:p>
            <a:pPr lvl="1"/>
            <a:r>
              <a:rPr lang="en-US" dirty="0" smtClean="0"/>
              <a:t>Alterations </a:t>
            </a:r>
            <a:r>
              <a:rPr lang="en-US" dirty="0"/>
              <a:t>during </a:t>
            </a:r>
            <a:r>
              <a:rPr lang="en-US" dirty="0" smtClean="0"/>
              <a:t>replication: Insertions, Deletions, Substitutions</a:t>
            </a:r>
            <a:endParaRPr lang="en-US" sz="2000" dirty="0"/>
          </a:p>
          <a:p>
            <a:pPr lvl="1"/>
            <a:r>
              <a:rPr lang="en-US" dirty="0" smtClean="0"/>
              <a:t>Mutagenic </a:t>
            </a:r>
            <a:r>
              <a:rPr lang="en-US" dirty="0"/>
              <a:t>factors that can alter </a:t>
            </a:r>
            <a:r>
              <a:rPr lang="en-US" dirty="0" smtClean="0"/>
              <a:t>DNA: High </a:t>
            </a:r>
            <a:r>
              <a:rPr lang="en-US" dirty="0"/>
              <a:t>energy radiation (x-rays and </a:t>
            </a:r>
            <a:r>
              <a:rPr lang="en-US" dirty="0" smtClean="0"/>
              <a:t>ultraviolet), Chemical</a:t>
            </a:r>
            <a:endParaRPr lang="en-US" sz="2400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Compare </a:t>
            </a:r>
            <a:r>
              <a:rPr lang="en-US" dirty="0"/>
              <a:t>the advantages of sexual reproduction and asexual reproduction in different situations. </a:t>
            </a:r>
            <a:endParaRPr lang="en-US" sz="3600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Examine </a:t>
            </a:r>
            <a:r>
              <a:rPr lang="en-US" dirty="0"/>
              <a:t>the use of DNA technology in forensics, medicine, and agriculture</a:t>
            </a:r>
            <a:r>
              <a:rPr lang="en-US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617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SB3. Students </a:t>
            </a:r>
            <a:r>
              <a:rPr lang="en-US" b="1" dirty="0"/>
              <a:t>will derive the relationship between single-celled and multi-celled ORGANISMS and the increasing complexity of systems.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Explain </a:t>
            </a:r>
            <a:r>
              <a:rPr lang="en-US" dirty="0"/>
              <a:t>the cycling of energy through the processes of </a:t>
            </a:r>
            <a:r>
              <a:rPr lang="en-US" dirty="0" smtClean="0"/>
              <a:t>photosynthesis </a:t>
            </a:r>
            <a:r>
              <a:rPr lang="en-US" dirty="0"/>
              <a:t>and </a:t>
            </a:r>
            <a:r>
              <a:rPr lang="en-US" dirty="0" smtClean="0"/>
              <a:t>respiration.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Compare </a:t>
            </a:r>
            <a:r>
              <a:rPr lang="en-US" dirty="0"/>
              <a:t>how structures and function vary between the six kingdoms (</a:t>
            </a:r>
            <a:r>
              <a:rPr lang="en-US" dirty="0" err="1"/>
              <a:t>archaebacteria</a:t>
            </a:r>
            <a:r>
              <a:rPr lang="en-US" dirty="0"/>
              <a:t>, eubacteria, protists, fungi, plants, and animals</a:t>
            </a:r>
            <a:r>
              <a:rPr lang="en-US" dirty="0" smtClean="0"/>
              <a:t>).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Examine </a:t>
            </a:r>
            <a:r>
              <a:rPr lang="en-US" dirty="0"/>
              <a:t>the evolutionary basis of modern classification </a:t>
            </a:r>
            <a:r>
              <a:rPr lang="en-US" dirty="0" smtClean="0"/>
              <a:t>systems.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Compare </a:t>
            </a:r>
            <a:r>
              <a:rPr lang="en-US" dirty="0"/>
              <a:t>and contrast viruses with living organisms.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7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ECOLOGY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8763000" cy="56388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SB4. Students </a:t>
            </a:r>
            <a:r>
              <a:rPr lang="en-US" b="1" dirty="0"/>
              <a:t>will assess the dependence of all organisms on one another and the flow of energy and matter within their ecosystems</a:t>
            </a:r>
            <a:r>
              <a:rPr lang="en-US" b="1" dirty="0" smtClean="0"/>
              <a:t>.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Investigate </a:t>
            </a:r>
            <a:r>
              <a:rPr lang="en-US" dirty="0"/>
              <a:t>the relationships among organisms, populations, communities, ecosystems, and </a:t>
            </a:r>
            <a:r>
              <a:rPr lang="en-US" dirty="0" smtClean="0"/>
              <a:t>biomes.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Explain </a:t>
            </a:r>
            <a:r>
              <a:rPr lang="en-US" dirty="0"/>
              <a:t>the flow of matter and energy through ecosystems by</a:t>
            </a:r>
          </a:p>
          <a:p>
            <a:pPr lvl="1"/>
            <a:r>
              <a:rPr lang="en-US" dirty="0"/>
              <a:t>Arranging components of a food chain according to energy flow.</a:t>
            </a:r>
          </a:p>
          <a:p>
            <a:pPr lvl="1"/>
            <a:r>
              <a:rPr lang="en-US" dirty="0"/>
              <a:t>Comparing the quantity of energy in the steps of an energy pyramid.</a:t>
            </a:r>
          </a:p>
          <a:p>
            <a:pPr lvl="1"/>
            <a:r>
              <a:rPr lang="en-US" dirty="0"/>
              <a:t>Explaining the need for cycling of major nutrients (C, O, H, N, P).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Relate </a:t>
            </a:r>
            <a:r>
              <a:rPr lang="en-US" dirty="0"/>
              <a:t>environmental conditions to successional changes in ecosystems.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Assess </a:t>
            </a:r>
            <a:r>
              <a:rPr lang="en-US" dirty="0"/>
              <a:t>and explain human activities that influence and modify the environment such as global warming, population growth, pesticide use, and water and power </a:t>
            </a:r>
            <a:r>
              <a:rPr lang="en-US" dirty="0" smtClean="0"/>
              <a:t>consumption.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Relate </a:t>
            </a:r>
            <a:r>
              <a:rPr lang="en-US" dirty="0"/>
              <a:t>plant adaptations, including tropisms, to the ability to survive stressful environmental </a:t>
            </a:r>
            <a:r>
              <a:rPr lang="en-US" dirty="0" smtClean="0"/>
              <a:t>conditions.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Relate </a:t>
            </a:r>
            <a:r>
              <a:rPr lang="en-US" dirty="0"/>
              <a:t>animal adaptations, including behaviors, to the ability to survive stressful environmental conditions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7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SB5. Students </a:t>
            </a:r>
            <a:r>
              <a:rPr lang="en-US" b="1" dirty="0"/>
              <a:t>will evaluate the role of natural selection in the development of the theory of EVOLUTION.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Trace </a:t>
            </a:r>
            <a:r>
              <a:rPr lang="en-US" dirty="0"/>
              <a:t>the history of the </a:t>
            </a:r>
            <a:r>
              <a:rPr lang="en-US" dirty="0" smtClean="0"/>
              <a:t>theory.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Explain </a:t>
            </a:r>
            <a:r>
              <a:rPr lang="en-US" dirty="0"/>
              <a:t>the history of life in terms of biodiversity, ancestry, and the rates of </a:t>
            </a:r>
            <a:r>
              <a:rPr lang="en-US" dirty="0" smtClean="0"/>
              <a:t>evolution.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Explain </a:t>
            </a:r>
            <a:r>
              <a:rPr lang="en-US" dirty="0"/>
              <a:t>how fossil and biochemical evidence support the </a:t>
            </a:r>
            <a:r>
              <a:rPr lang="en-US" dirty="0" smtClean="0"/>
              <a:t>theory.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Relate </a:t>
            </a:r>
            <a:r>
              <a:rPr lang="en-US" dirty="0"/>
              <a:t>natural selection to changes in </a:t>
            </a:r>
            <a:r>
              <a:rPr lang="en-US" dirty="0" smtClean="0"/>
              <a:t>organisms.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Recognize </a:t>
            </a:r>
            <a:r>
              <a:rPr lang="en-US" dirty="0"/>
              <a:t>the role of evolution to biological resistance (pesticide and antibiotic resistance).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7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Habits of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334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</a:t>
            </a:r>
            <a:r>
              <a:rPr lang="en-US" dirty="0"/>
              <a:t>will evaluate the importance of curiosity, honesty, openness, and skepticism in </a:t>
            </a:r>
            <a:r>
              <a:rPr lang="en-US" dirty="0" smtClean="0"/>
              <a:t>science.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</a:t>
            </a:r>
            <a:r>
              <a:rPr lang="en-US" dirty="0"/>
              <a:t>will use </a:t>
            </a:r>
            <a:r>
              <a:rPr lang="en-US" b="1" dirty="0"/>
              <a:t>standard safety practices </a:t>
            </a:r>
            <a:r>
              <a:rPr lang="en-US" dirty="0"/>
              <a:t>for all classroom laboratory and field </a:t>
            </a:r>
            <a:r>
              <a:rPr lang="en-US" dirty="0" smtClean="0"/>
              <a:t>investigations.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</a:t>
            </a:r>
            <a:r>
              <a:rPr lang="en-US" dirty="0"/>
              <a:t>will </a:t>
            </a:r>
            <a:r>
              <a:rPr lang="en-US" b="1" dirty="0"/>
              <a:t>identify and investigate problems </a:t>
            </a:r>
            <a:r>
              <a:rPr lang="en-US" dirty="0" smtClean="0"/>
              <a:t>scientifically.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</a:t>
            </a:r>
            <a:r>
              <a:rPr lang="en-US" b="1" dirty="0"/>
              <a:t>use tools and instruments </a:t>
            </a:r>
            <a:r>
              <a:rPr lang="en-US" dirty="0"/>
              <a:t>for observing, measuring, and manipulating scientific equipment and </a:t>
            </a:r>
            <a:r>
              <a:rPr lang="en-US" dirty="0" smtClean="0"/>
              <a:t>materials.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</a:t>
            </a:r>
            <a:r>
              <a:rPr lang="en-US" dirty="0"/>
              <a:t>will demonstrate the computation and estimation skills necessary for </a:t>
            </a:r>
            <a:r>
              <a:rPr lang="en-US" b="1" dirty="0"/>
              <a:t>analyzing data </a:t>
            </a:r>
            <a:r>
              <a:rPr lang="en-US" dirty="0"/>
              <a:t>and developing </a:t>
            </a:r>
            <a:r>
              <a:rPr lang="en-US" b="1" dirty="0"/>
              <a:t>reasonable scientific </a:t>
            </a:r>
            <a:r>
              <a:rPr lang="en-US" b="1" dirty="0" smtClean="0"/>
              <a:t>explanations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</a:t>
            </a:r>
            <a:r>
              <a:rPr lang="en-US" dirty="0"/>
              <a:t>will </a:t>
            </a:r>
            <a:r>
              <a:rPr lang="en-US" b="1" dirty="0"/>
              <a:t>communicate</a:t>
            </a:r>
            <a:r>
              <a:rPr lang="en-US" dirty="0"/>
              <a:t> scientific investigations and information clearly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9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54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2700" dirty="0" smtClean="0"/>
              <a:t>Students </a:t>
            </a:r>
            <a:r>
              <a:rPr lang="en-US" sz="2700" dirty="0"/>
              <a:t>analyze how scientific knowledge is </a:t>
            </a:r>
            <a:r>
              <a:rPr lang="en-US" sz="2700" dirty="0" smtClean="0"/>
              <a:t>developed.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700" dirty="0" smtClean="0"/>
              <a:t>Students </a:t>
            </a:r>
            <a:r>
              <a:rPr lang="en-US" sz="2700" dirty="0"/>
              <a:t>will understand important features of the process of </a:t>
            </a:r>
            <a:r>
              <a:rPr lang="en-US" sz="2700" b="1" dirty="0"/>
              <a:t>scientific </a:t>
            </a:r>
            <a:r>
              <a:rPr lang="en-US" sz="2700" b="1" dirty="0" smtClean="0"/>
              <a:t>inquiry</a:t>
            </a:r>
            <a:r>
              <a:rPr lang="en-US" sz="2700" dirty="0" smtClean="0"/>
              <a:t>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700" dirty="0" smtClean="0"/>
              <a:t>Students </a:t>
            </a:r>
            <a:r>
              <a:rPr lang="en-US" sz="2700" dirty="0"/>
              <a:t>will enhance </a:t>
            </a:r>
            <a:r>
              <a:rPr lang="en-US" sz="2700" b="1" dirty="0"/>
              <a:t>reading in all curriculum areas</a:t>
            </a:r>
            <a:r>
              <a:rPr lang="en-US" sz="2700" dirty="0"/>
              <a:t> </a:t>
            </a:r>
            <a:r>
              <a:rPr lang="en-US" sz="2700" dirty="0" smtClean="0"/>
              <a:t>by reading in all curriculum areas, discussing books, building vocabulary knowledge, establishing context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410154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647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CELLS</vt:lpstr>
      <vt:lpstr>GENETICS</vt:lpstr>
      <vt:lpstr>ORGANISMS</vt:lpstr>
      <vt:lpstr>ECOLOGY</vt:lpstr>
      <vt:lpstr>EVOLUTION</vt:lpstr>
      <vt:lpstr>Habits of Mind</vt:lpstr>
      <vt:lpstr>The Nature of Science</vt:lpstr>
    </vt:vector>
  </TitlesOfParts>
  <Company>Walton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sfleming</dc:creator>
  <cp:lastModifiedBy>sfleming</cp:lastModifiedBy>
  <cp:revision>3</cp:revision>
  <dcterms:created xsi:type="dcterms:W3CDTF">2013-01-03T15:17:41Z</dcterms:created>
  <dcterms:modified xsi:type="dcterms:W3CDTF">2013-01-03T15:42:09Z</dcterms:modified>
</cp:coreProperties>
</file>