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8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98EE-D0C1-4A57-96D2-D91862325F5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B0DA-20F9-4890-8A8C-E11DBFEED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5437"/>
            <a:ext cx="8229600" cy="3260726"/>
          </a:xfrm>
        </p:spPr>
        <p:txBody>
          <a:bodyPr/>
          <a:lstStyle/>
          <a:p>
            <a:r>
              <a:rPr lang="en-US" dirty="0" smtClean="0"/>
              <a:t>Main function = breakdown food for nutrients for the body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Ch15 Digestive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10: 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= straight, collapsible tube around 25 cm long</a:t>
            </a:r>
          </a:p>
          <a:p>
            <a:r>
              <a:rPr lang="en-US" dirty="0" smtClean="0"/>
              <a:t>Function = passageway for food from pharynx to stomach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Question 11: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Function = mixes food with gastric juices and stores food before releasing it into the small intestines</a:t>
            </a:r>
          </a:p>
          <a:p>
            <a:pPr lvl="0"/>
            <a:r>
              <a:rPr lang="en-US" dirty="0" smtClean="0"/>
              <a:t>Shape = J-shaped</a:t>
            </a:r>
          </a:p>
          <a:p>
            <a:pPr lvl="0"/>
            <a:r>
              <a:rPr lang="en-US" dirty="0" smtClean="0"/>
              <a:t>Sphincters = </a:t>
            </a:r>
            <a:r>
              <a:rPr lang="en-US" smtClean="0"/>
              <a:t>cardio</a:t>
            </a:r>
            <a:r>
              <a:rPr lang="en-US" smtClean="0"/>
              <a:t>esophageal</a:t>
            </a:r>
            <a:r>
              <a:rPr lang="en-US" dirty="0" smtClean="0"/>
              <a:t> </a:t>
            </a:r>
            <a:r>
              <a:rPr lang="en-US" dirty="0" smtClean="0"/>
              <a:t>and pyloric</a:t>
            </a:r>
          </a:p>
          <a:p>
            <a:pPr lvl="0"/>
            <a:r>
              <a:rPr lang="en-US" dirty="0" smtClean="0"/>
              <a:t>Inner </a:t>
            </a:r>
            <a:r>
              <a:rPr lang="en-US" dirty="0"/>
              <a:t>folds </a:t>
            </a:r>
            <a:r>
              <a:rPr lang="en-US" dirty="0" smtClean="0"/>
              <a:t>and function = </a:t>
            </a:r>
            <a:r>
              <a:rPr lang="en-US" dirty="0" err="1" smtClean="0"/>
              <a:t>rugae</a:t>
            </a:r>
            <a:r>
              <a:rPr lang="en-US" dirty="0" smtClean="0"/>
              <a:t> helps with the churning of food and expansion of stomach</a:t>
            </a:r>
          </a:p>
          <a:p>
            <a:pPr lvl="0"/>
            <a:r>
              <a:rPr lang="en-US" dirty="0" smtClean="0"/>
              <a:t>Describe </a:t>
            </a:r>
            <a:r>
              <a:rPr lang="en-US" dirty="0"/>
              <a:t>the substances/enzymes secreted by the stomach and their </a:t>
            </a:r>
            <a:r>
              <a:rPr lang="en-US" dirty="0" smtClean="0"/>
              <a:t>functions: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astric juice = released from gastric glands to break down food</a:t>
            </a:r>
          </a:p>
          <a:p>
            <a:pPr lvl="1"/>
            <a:r>
              <a:rPr lang="en-US" dirty="0" smtClean="0"/>
              <a:t>Pepsin = breaks down protein</a:t>
            </a:r>
          </a:p>
          <a:p>
            <a:pPr lvl="1"/>
            <a:r>
              <a:rPr lang="en-US" dirty="0" err="1" smtClean="0"/>
              <a:t>Gastrin</a:t>
            </a:r>
            <a:r>
              <a:rPr lang="en-US" dirty="0" smtClean="0"/>
              <a:t> = hormone that aids the release of gastric juice</a:t>
            </a:r>
          </a:p>
          <a:p>
            <a:pPr lvl="0"/>
            <a:r>
              <a:rPr lang="en-US" b="1" dirty="0" smtClean="0"/>
              <a:t>Protein </a:t>
            </a:r>
            <a:r>
              <a:rPr lang="en-US" dirty="0" smtClean="0"/>
              <a:t>starts </a:t>
            </a:r>
            <a:r>
              <a:rPr lang="en-US" dirty="0"/>
              <a:t>its breakdown </a:t>
            </a:r>
            <a:r>
              <a:rPr lang="en-US" dirty="0" smtClean="0"/>
              <a:t>here</a:t>
            </a:r>
          </a:p>
          <a:p>
            <a:pPr lvl="0"/>
            <a:r>
              <a:rPr lang="en-US" dirty="0" smtClean="0"/>
              <a:t>Describe </a:t>
            </a:r>
            <a:r>
              <a:rPr lang="en-US" b="1" dirty="0" err="1" smtClean="0"/>
              <a:t>chyme</a:t>
            </a:r>
            <a:r>
              <a:rPr lang="en-US" dirty="0" smtClean="0"/>
              <a:t> = food particles mixed with gastric juice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Gastric secretions regulation = when food enters the stomach, the parasympathetic system stimulates the release of gastric juices by increasing the levels of </a:t>
            </a:r>
            <a:r>
              <a:rPr lang="en-US" dirty="0" err="1" smtClean="0"/>
              <a:t>gastrin</a:t>
            </a:r>
            <a:r>
              <a:rPr lang="en-US" dirty="0" smtClean="0"/>
              <a:t> in the blood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13: 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= horizontal organ that contains different types of cells to secrete various hormones and enzymes</a:t>
            </a:r>
          </a:p>
          <a:p>
            <a:r>
              <a:rPr lang="en-US" dirty="0" smtClean="0"/>
              <a:t>Functions = regulates blood glucose levels and releases digestive enzymes</a:t>
            </a:r>
          </a:p>
          <a:p>
            <a:r>
              <a:rPr lang="en-US" dirty="0" smtClean="0"/>
              <a:t>Secretions regulation = </a:t>
            </a:r>
            <a:r>
              <a:rPr lang="en-US" dirty="0" err="1" smtClean="0"/>
              <a:t>secretin</a:t>
            </a:r>
            <a:r>
              <a:rPr lang="en-US" dirty="0" smtClean="0"/>
              <a:t> (hormone) stimulates the release of enzymes to intestine</a:t>
            </a:r>
          </a:p>
          <a:p>
            <a:r>
              <a:rPr lang="en-US" dirty="0" smtClean="0"/>
              <a:t>Where pancreas connects to the small intestines = duct leads into the duodenum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14: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= on right side of body under the diaphragm</a:t>
            </a:r>
          </a:p>
          <a:p>
            <a:r>
              <a:rPr lang="en-US" dirty="0" smtClean="0"/>
              <a:t>Functions = makes bile, filters toxin from blood, stores glucose, aids in </a:t>
            </a:r>
            <a:r>
              <a:rPr lang="en-US" dirty="0" err="1" smtClean="0"/>
              <a:t>carb</a:t>
            </a:r>
            <a:r>
              <a:rPr lang="en-US" dirty="0" smtClean="0"/>
              <a:t>, protein, and lipid metabolism</a:t>
            </a:r>
          </a:p>
          <a:p>
            <a:r>
              <a:rPr lang="en-US" dirty="0" smtClean="0"/>
              <a:t>Purpose of bile = breaks down fats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15: 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= stores bile</a:t>
            </a:r>
          </a:p>
          <a:p>
            <a:r>
              <a:rPr lang="en-US" dirty="0" smtClean="0"/>
              <a:t>Location = under one of the lobes of the liver</a:t>
            </a:r>
          </a:p>
          <a:p>
            <a:r>
              <a:rPr lang="en-US" dirty="0" smtClean="0"/>
              <a:t>Bile release regulation = </a:t>
            </a:r>
            <a:r>
              <a:rPr lang="en-US" dirty="0" err="1" smtClean="0"/>
              <a:t>cholecystokinin</a:t>
            </a:r>
            <a:r>
              <a:rPr lang="en-US" dirty="0" smtClean="0"/>
              <a:t> (hormone) stimulates the gallbladder to contract</a:t>
            </a:r>
          </a:p>
          <a:p>
            <a:r>
              <a:rPr lang="en-US" dirty="0" smtClean="0"/>
              <a:t>Where gallbladder connects to the small intestines = through bile duct into the duodenum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16: Small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Function = absorbs nutrients into the blood</a:t>
            </a:r>
          </a:p>
          <a:p>
            <a:pPr lvl="0"/>
            <a:r>
              <a:rPr lang="en-US" dirty="0" smtClean="0"/>
              <a:t>Parts </a:t>
            </a:r>
            <a:r>
              <a:rPr lang="en-US" dirty="0"/>
              <a:t>of the inner </a:t>
            </a:r>
            <a:r>
              <a:rPr lang="en-US" dirty="0" smtClean="0"/>
              <a:t>walls = </a:t>
            </a:r>
            <a:r>
              <a:rPr lang="en-US" dirty="0" err="1" smtClean="0"/>
              <a:t>villi</a:t>
            </a:r>
            <a:r>
              <a:rPr lang="en-US" dirty="0" smtClean="0"/>
              <a:t> and </a:t>
            </a:r>
            <a:r>
              <a:rPr lang="en-US" dirty="0" err="1" smtClean="0"/>
              <a:t>microvilli</a:t>
            </a:r>
            <a:endParaRPr lang="en-US" dirty="0" smtClean="0"/>
          </a:p>
          <a:p>
            <a:pPr lvl="0"/>
            <a:r>
              <a:rPr lang="en-US" dirty="0"/>
              <a:t>N</a:t>
            </a:r>
            <a:r>
              <a:rPr lang="en-US" dirty="0" smtClean="0"/>
              <a:t>ames </a:t>
            </a:r>
            <a:r>
              <a:rPr lang="en-US" dirty="0"/>
              <a:t>of 3 </a:t>
            </a:r>
            <a:r>
              <a:rPr lang="en-US" dirty="0" smtClean="0"/>
              <a:t>subdivisions = duodenum, jejunum, and ileum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b="1" dirty="0"/>
              <a:t>greater </a:t>
            </a:r>
            <a:r>
              <a:rPr lang="en-US" b="1" dirty="0" err="1" smtClean="0"/>
              <a:t>omentum</a:t>
            </a:r>
            <a:r>
              <a:rPr lang="en-US" dirty="0" smtClean="0"/>
              <a:t> = double fold of membrane that drapes from the stomach over the intestines</a:t>
            </a:r>
            <a:endParaRPr lang="en-US" dirty="0"/>
          </a:p>
          <a:p>
            <a:pPr lvl="0"/>
            <a:r>
              <a:rPr lang="en-US" b="1" dirty="0" smtClean="0"/>
              <a:t>Lipids</a:t>
            </a:r>
            <a:r>
              <a:rPr lang="en-US" dirty="0" smtClean="0"/>
              <a:t> </a:t>
            </a:r>
            <a:r>
              <a:rPr lang="en-US" dirty="0"/>
              <a:t>starts its breakdown </a:t>
            </a:r>
            <a:r>
              <a:rPr lang="en-US" dirty="0" smtClean="0"/>
              <a:t>here</a:t>
            </a:r>
          </a:p>
          <a:p>
            <a:pPr lvl="0"/>
            <a:r>
              <a:rPr lang="en-US" dirty="0" smtClean="0"/>
              <a:t>Define </a:t>
            </a:r>
            <a:r>
              <a:rPr lang="en-US" b="1" dirty="0" smtClean="0"/>
              <a:t>lacteal</a:t>
            </a:r>
            <a:r>
              <a:rPr lang="en-US" dirty="0" smtClean="0"/>
              <a:t> = lymphatic capillary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17: Large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Function = absorbs excess water, holds feces before removal from body</a:t>
            </a:r>
          </a:p>
          <a:p>
            <a:pPr lvl="0"/>
            <a:r>
              <a:rPr lang="en-US" dirty="0" smtClean="0"/>
              <a:t>Difference </a:t>
            </a:r>
            <a:r>
              <a:rPr lang="en-US" dirty="0"/>
              <a:t>between small and large </a:t>
            </a:r>
            <a:r>
              <a:rPr lang="en-US" dirty="0" smtClean="0"/>
              <a:t>intestines = diameter</a:t>
            </a:r>
          </a:p>
          <a:p>
            <a:pPr lvl="0"/>
            <a:r>
              <a:rPr lang="en-US" dirty="0" smtClean="0"/>
              <a:t>Subdivisions/parts </a:t>
            </a:r>
            <a:r>
              <a:rPr lang="en-US" dirty="0"/>
              <a:t>of </a:t>
            </a:r>
            <a:r>
              <a:rPr lang="en-US" dirty="0" smtClean="0"/>
              <a:t>colon = ascending colon, transverse colon, descending colon, rectum, and anus</a:t>
            </a:r>
          </a:p>
          <a:p>
            <a:pPr lvl="0"/>
            <a:r>
              <a:rPr lang="en-US" dirty="0"/>
              <a:t>N</a:t>
            </a:r>
            <a:r>
              <a:rPr lang="en-US" dirty="0" smtClean="0"/>
              <a:t>ames </a:t>
            </a:r>
            <a:r>
              <a:rPr lang="en-US" dirty="0"/>
              <a:t>of the </a:t>
            </a:r>
            <a:r>
              <a:rPr lang="en-US" dirty="0" smtClean="0"/>
              <a:t>sphincters = internal and external anal sphincters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onnection </a:t>
            </a:r>
            <a:r>
              <a:rPr lang="en-US" dirty="0"/>
              <a:t>between small and large </a:t>
            </a:r>
            <a:r>
              <a:rPr lang="en-US" dirty="0" smtClean="0"/>
              <a:t>intestines = appendix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b="1" dirty="0" smtClean="0"/>
              <a:t>feces</a:t>
            </a:r>
            <a:r>
              <a:rPr lang="en-US" dirty="0" smtClean="0"/>
              <a:t> = all materials that were not digested or absorbed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18: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efine calorie = amount of heat required to raise the temperature of a gram of water by 1 degree Celsius</a:t>
            </a:r>
          </a:p>
          <a:p>
            <a:r>
              <a:rPr lang="en-US" dirty="0" smtClean="0"/>
              <a:t>List 5 major nutrients = </a:t>
            </a:r>
            <a:r>
              <a:rPr lang="en-US" dirty="0" err="1" smtClean="0"/>
              <a:t>carbs</a:t>
            </a:r>
            <a:r>
              <a:rPr lang="en-US" dirty="0" smtClean="0"/>
              <a:t>, lipids, proteins, vitamins, minerals</a:t>
            </a:r>
          </a:p>
          <a:p>
            <a:r>
              <a:rPr lang="en-US" dirty="0" smtClean="0"/>
              <a:t>List the sources of carbohydrates and how they are used = grains, vegetables, fruits; for energy</a:t>
            </a:r>
          </a:p>
          <a:p>
            <a:r>
              <a:rPr lang="en-US" dirty="0" smtClean="0"/>
              <a:t>List sources of lipids and how they are used = meat, eggs, fats (lard); phospholipids, cholesterol, fat </a:t>
            </a:r>
          </a:p>
          <a:p>
            <a:r>
              <a:rPr lang="en-US" dirty="0" smtClean="0"/>
              <a:t>List sources of proteins = meat, fish, cheese, nuts, eggs; essential and nonessential amino acids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alimentary canal = tube extending from mouth to anus which secretes substances used in the process of digestion</a:t>
            </a:r>
          </a:p>
          <a:p>
            <a:r>
              <a:rPr lang="en-US" dirty="0"/>
              <a:t>S</a:t>
            </a:r>
            <a:r>
              <a:rPr lang="en-US" dirty="0" smtClean="0"/>
              <a:t>tructure of the wall = mucous membrane, </a:t>
            </a:r>
            <a:r>
              <a:rPr lang="en-US" dirty="0" err="1" smtClean="0"/>
              <a:t>submucosa</a:t>
            </a:r>
            <a:r>
              <a:rPr lang="en-US" dirty="0" smtClean="0"/>
              <a:t>, muscular layer, and serous layer</a:t>
            </a:r>
          </a:p>
          <a:p>
            <a:r>
              <a:rPr lang="en-US" dirty="0" smtClean="0"/>
              <a:t>Define </a:t>
            </a:r>
            <a:r>
              <a:rPr lang="en-US" b="1" dirty="0" smtClean="0"/>
              <a:t>peristalsis</a:t>
            </a:r>
            <a:r>
              <a:rPr lang="en-US" dirty="0" smtClean="0"/>
              <a:t> = wavelike motion of the muscle layer</a:t>
            </a:r>
          </a:p>
          <a:p>
            <a:r>
              <a:rPr lang="en-US" dirty="0"/>
              <a:t>T</a:t>
            </a:r>
            <a:r>
              <a:rPr lang="en-US" dirty="0" smtClean="0"/>
              <a:t>ypes of epithelial tissue = stratified squamous in mouth and esophagus and simple columnar along rest of canal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Mouth</a:t>
            </a:r>
          </a:p>
          <a:p>
            <a:r>
              <a:rPr lang="en-US" dirty="0" smtClean="0"/>
              <a:t>Pharynx</a:t>
            </a:r>
          </a:p>
          <a:p>
            <a:r>
              <a:rPr lang="en-US" dirty="0" smtClean="0"/>
              <a:t>Esophagus</a:t>
            </a:r>
          </a:p>
          <a:p>
            <a:r>
              <a:rPr lang="en-US" dirty="0" smtClean="0"/>
              <a:t>Stomach</a:t>
            </a:r>
          </a:p>
          <a:p>
            <a:r>
              <a:rPr lang="en-US" dirty="0" smtClean="0"/>
              <a:t>Small Intestines</a:t>
            </a:r>
          </a:p>
          <a:p>
            <a:r>
              <a:rPr lang="en-US" dirty="0" smtClean="0"/>
              <a:t>Large Intestines – rectum and anus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Ingestion – taking food into the mouth</a:t>
            </a:r>
          </a:p>
          <a:p>
            <a:r>
              <a:rPr lang="en-US" dirty="0" smtClean="0"/>
              <a:t>Propulsion – using peristalsis to move food along the canal</a:t>
            </a:r>
          </a:p>
          <a:p>
            <a:r>
              <a:rPr lang="en-US" dirty="0" smtClean="0"/>
              <a:t>Chemical digestion – using enzymes to break down food</a:t>
            </a:r>
          </a:p>
          <a:p>
            <a:r>
              <a:rPr lang="en-US" dirty="0" smtClean="0"/>
              <a:t>Mechanical digestion – churning or crushing food into smaller pieces</a:t>
            </a:r>
          </a:p>
          <a:p>
            <a:r>
              <a:rPr lang="en-US" dirty="0" smtClean="0"/>
              <a:t>Absorption – diffusion of nutrients from small intestines to blood</a:t>
            </a:r>
          </a:p>
          <a:p>
            <a:r>
              <a:rPr lang="en-US" dirty="0" smtClean="0"/>
              <a:t>Elimination – removal of waste from the canal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5: 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Cheeks/lips = expression and keeping food in mouth during chewing</a:t>
            </a:r>
          </a:p>
          <a:p>
            <a:r>
              <a:rPr lang="en-US" dirty="0" smtClean="0"/>
              <a:t>Tongue = taste, speech, and chewing</a:t>
            </a:r>
          </a:p>
          <a:p>
            <a:r>
              <a:rPr lang="en-US" dirty="0" smtClean="0"/>
              <a:t>Palate = chewing, speech</a:t>
            </a:r>
          </a:p>
          <a:p>
            <a:r>
              <a:rPr lang="en-US" dirty="0" smtClean="0"/>
              <a:t>Tonsils = defense</a:t>
            </a:r>
          </a:p>
          <a:p>
            <a:r>
              <a:rPr lang="en-US" dirty="0" smtClean="0"/>
              <a:t>Uvula = blocks oral cavity when sneezing</a:t>
            </a:r>
          </a:p>
          <a:p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b="1" dirty="0" smtClean="0"/>
              <a:t>mastication</a:t>
            </a:r>
            <a:r>
              <a:rPr lang="en-US" dirty="0" smtClean="0"/>
              <a:t> = chewing</a:t>
            </a:r>
            <a:endParaRPr lang="en-US" dirty="0"/>
          </a:p>
          <a:p>
            <a:r>
              <a:rPr lang="en-US" b="1" dirty="0" smtClean="0"/>
              <a:t>Carbohydrates</a:t>
            </a:r>
            <a:r>
              <a:rPr lang="en-US" dirty="0" smtClean="0"/>
              <a:t> starts its break down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Question 6: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Incisor = bite</a:t>
            </a:r>
          </a:p>
          <a:p>
            <a:r>
              <a:rPr lang="en-US" dirty="0" smtClean="0"/>
              <a:t>Canine = grasp and tear</a:t>
            </a:r>
          </a:p>
          <a:p>
            <a:r>
              <a:rPr lang="en-US" dirty="0" smtClean="0"/>
              <a:t>Molar = grind</a:t>
            </a:r>
          </a:p>
          <a:p>
            <a:endParaRPr lang="en-US" dirty="0" smtClean="0"/>
          </a:p>
          <a:p>
            <a:r>
              <a:rPr lang="en-US" dirty="0" smtClean="0"/>
              <a:t>Difference between primary and secondary teeth = first set and permanent set, shed first in same order as they appear</a:t>
            </a:r>
          </a:p>
          <a:p>
            <a:r>
              <a:rPr lang="en-US" dirty="0" smtClean="0"/>
              <a:t>Parts of a tooth</a:t>
            </a:r>
            <a:endParaRPr lang="en-US" dirty="0"/>
          </a:p>
        </p:txBody>
      </p:sp>
      <p:sp>
        <p:nvSpPr>
          <p:cNvPr id="13314" name="AutoShape 2" descr="data:image/jpeg;base64,/9j/4AAQSkZJRgABAQAAAQABAAD/2wCEAAkGBhQSERUUExQUFRUWGRgaFxgYGRUYFBUgHhcWGx0cGxwYHCYeFxkjGhoXHy8gIycpLS4sFh8xNTAqNSgrLCkBCQoKDgwOGg8PGiokHyIsNTU0LDU2MTQsLDU1NTAqNC0pLC0xMCwtMC0wNTU0LSksLCwtNSw0KiwpKSwqLCwpKf/AABEIAPcAzAMBIgACEQEDEQH/xAAbAAACAwEBAQAAAAAAAAAAAAAABgQFBwMCAf/EAFMQAAIBAgMDBQYSCAUDAwUAAAECAwARBBIhBQYxEyJBUWEycYGRobQHFBcjMzRSU1Ryc4KSk6KxstE1QmKDo8HC0hUWJEOERGOU1OLwJVVk0+H/xAAaAQEAAwEBAQAAAAAAAAAAAAAAAwQFAgEG/8QAOBEAAgECAgcHAgUEAgMAAAAAAAECAxEEIRIxQVFhgcEFFDJxobHwkdETIlLh8SOSwuIksjNigv/aAAwDAQACEQMRAD8A3GiiigEXf7ZMWJx+y4Z0EkbPicym9jbDlhwI4EA+CpnqTbK+BRfb/ur5vT+lNk/HxXmzU30Ao+pNsr4FF9v+6j1JtlfAovt/3U3UUAo+pNsr4FF9v+6j1JtlfAovt/3U3UUAo+pNsr4FF9v+6j1JtlfAovt/3U3UUAo+pNsr4FF9v+6j1JtlfAovt/3U3UUAo+pNsr4FF9v+6j1JtlfAovt/3U3UUAo+pNsr4FF9v+6j1JtlfAovt/3U3UUBmO/HofYDC4ZZoMNHHIs+FysM1xfExA8T1Ejw1p1KXon+0P8AkYTzqKm2gCiiigCiiigCiiigCiiigCvLOBxIFLUu9GIcSyYbCrNBC7oSZSs0xjYrJyKCNg1mDKMzLmKm1hYmzwsCSSysyA35O2dRmAyA2IYXHeoCk3oP/wBU2T8fFebNTfSfvMgG09kgAAB8VYDQD/StThQBRRVHtfehYpOQhjbE4m1+SQgBAeDSuebCnf1PQGoC8opYGwcbPricYYR71hFVVHfllVnc9oCDsr6d0Zk1h2jjFb/umGdD31eO/iYUAzUUrjeWbCsF2giCMkBcXFm9L3JsBKrEthyTYXJZNe6HCmcGgPtFUe394jE6YfDqJsXKCUjJsqKOMspFykQ712NlXXhDXcdZudjppcU54rmaLDL2LDGQCO1y57aAZwwr7S2/oc7OI0wcKnrRcj/SQhvLUKXY+JwhzYPEO6jjh8U7Sxt2JMbyxHquXXsoBxoqp3e3jTFq1g0csZyzQvYSRNa9jbQqRqrC4YcOm1tQCl6J/tD/AJGE86iptpS9E/2h/wAjCedRU20AUUUUAUUUUAUUUUAUUUUAnRYPHYVJcPh4o3V3meCcyBRDyrvIeVQqWYo7tbLfMAAcutMGy4yryKzF2AjBYgAsRGLkgaC51sOuumK21BHIkTyosj2yIWGdrkgWHE8D4qMJ7NN30/AKAXd6f0psn4+K82am+lDen9KbJ+PivNmpqxeKWNGkc5VRSzHoAAJJ8ABoBV3430TDNHhlnigmmBJllKhcPGNDJY925PNReltTopr3u3t3ZcKCLD4zDMSbsWnjM0rni7knM7npPgFhYV33IwJMRxcq2nxhEr37pEI9ai7AkeUW90WPTV7i9nxSjLLGkgPQ6qw8TA0B3VgRcG48lUm02x6SM8Aws0XRE3KRTcBe0t3RiTci6LxtfpqO+4GGUlsPyuDbrwztEvhj1ibwoa88ntLD8GgxydT/AOmxH0lDROfmx0BP2VtuLFrJGyFJE5s2HlUZ0zA90NVdGF7MpKtrrxqCNwMOukT4qBPe4cTiI4h8VA9kHYtqXt7d5OSyYt8LicLiMNqGZA8M0ZI5SFpYC6AMuq58tnVTprWgYLGJLGskbB0cAqwNwQeoigKcYfB7LhdwojDMMx58k8znRVuSZJpCdALk1FGCxmN1md8FAeEMRHppx/3ZhcRfEi1Hu+ivuGh5fakzSAkYRIlgB7kNKrtJIP2iuWMHoAf3RplZwBckADpPCgIuytkxYaMRwpkQEm1ySSTckliSzE6kkkmu2JhuKpsVv5gkbIs6zSe9wBsRJ3ssIYjw2qHO2Kx45PkpMHhm9kZ2UYqVfcIsbHkQeBdjmsbBQdQAt7a2o5xC4jZ8Ms00J5N5F5NcNKubnwu7uOUsdQyBsjDvgv2wduR4uESxE2NwysLPGw0ZHH6rqdCP5EGl/G7yYHD/AOnDiMRczIsU2VABwGWMi3eNLWF30wuFx6ypKeSxHreIHJzABgDyUuqatpyRtqQye5oBp9E/2h/yMJ51FTbWa+iFvxhJcHlSUluWwxtycw0XERMdSgHAGmX1RcD7831OI/8A10Ay0VQ4HfjCTSLHHKxdjZRyUwue+yADwmoe9203jngUTCJGjmZrypCCVaALznje5sz6C3SeigGqilHF72TJmusQVmkWMnMbZMTyN3JZVOZecOcgHC5uKjpvniHjEqRxZeTz2PKE3XCwzsLjTUu0Y00K317mgHaik/Bb1TTYlY8oRROVYAqWAAxIyuMxIJ5NXvZeqxGpcKAKKKKApRslv8ROIsMnpYRA351+VZyLdVsviqbhPZpu+n4BXjE7fw8cywPPEsr2yxl1Dm+g0JvqbgddtK94T2abvp+AUAu70/pTZPx8V5s1S/RGkI2ZigOLpyf1jLH/AFVE3p/Smyfj4rzZqk+iN+j3+Uw3nUFAMiIAABoBoKjbS2rFh0zzSJGtwAWIAJPAC/E8dB1VLrLcbtA4qdsQTdbskA6EjBtcdshGcniQUH6tVcViVh4aTzLOGw7rz0UaHszb2HxF+QmjkI4hGUsvfA1HhqfWTT4YMQTcMuqupKyIetWGq+Dw3ph2Pvu8XMxYLr0Totz+9jQaH9tBbrCdNbDdo06z0Zflfp9SxiOz6lLOOaHcilvG7pmJmm2eVw8pN3j4YXEdkiDuGPvqAN15hpVphd48LL7HiIHv7mRCfEDVgrg6g371aZnCrFjcfjNEj/w9Bo7yhJcQzDRhEgJjCA3tI983EJbWu6bgYUkNiBJi2H62Jdph4I29aX5qCmOoe09tQ4dc00iRjozHVuxV4sewAmgO+FwaRKFjRUUcFVQqjwDSu1Ie099ppebh15BPfJFBmb4kZ5sffe5/YFL8+BWQ3lLzHrld38QJyr3lAFZtbtKjTdlm+BoUuz6tRXeXma063FKG/WBZ8FiApOdY2dD0h4/XEPfDoviqu3IkMOLEMekUkUjFB3CsjRAMo4LcOQbWvZeqm/b8Q5CUnhycl/oNVyhWVampraVa1J0ZuD2C7v7jBLsuOVeEkuCcd5sRAw++nSs622D/AJfwV+Ntm3+sw9aNUxCFFFFAFFFFAFFFFAFFFFAI229gYhjjYEhDrjJI3XEZ4wsIEcKHOpIctGYiyZQblhquppswns03fT8Ar3FtWFsmWWM8oGZLOpzhbZitjzgLi5HC9cdmzq7yOjBlbk2VlIKsCgIII0II1uKAoN6f0psn4+K82apPok/o2c+55N/oSxt/Ko29P6U2T8fFebNVtvlgzLs/FxgXLwTAd8xtby2oCZtrFGPDTSDikcjD5qMf5VmOAhyRRr7lEHiUCnjamP5XZEsw4SYN3HzoC386TYxoO8Kwu2HlBefQ2uyVnN+XU+0UVEmxxzlI42kZbZrFVVb6gFmPdEa2AOhF7XF8SFOVR6MVdm02lrO02ER+7RG+Mqt94rh/gsHvMQ7yKPuFeTtYL7Mjw/tNlMf00JVfnZanA13JVaTs7o5tCZE/wiH3seNrffXvDbPjjN0jRT1hQG8fG1SKhPtQFisSNMw7rJlCL2F2IXN+yCT1gcaR/Fq/lTbPNGnDOyRNqtkgxVzlmgAubAwuSB0XPLC5t02FTMJixItxcEEhlYWZSOIYdB1HYQQRcEGu1cXcG00dNKSI2wIsaMdDlnwwZkmUEwSFf9tyCOXFyQl73/VPG+jFvkm0Ytn4p3xOEKiGW4XDSqxuhFgTiCATewNj3jVTg5cmKwr9U6qe9IkkX3utNfog2bCCL3+fDReBsRFm+wG8VfT9mz0qC4N/c+b7Qho1vNCtvrsrHRbOjR8RhTGkmEQKuHkVhaeJV5xnIIBtfTUA8KbfSW0/hWD/APFl/wDU1X+iNiUk2cHjZXUz4SzKQVP+qi4EaGnKtEoFJgMLjxIpmxGFeP8AWVMPIjnQ8GM7Aa26DUTemUiaO7YlU5Ge3IctflM0GS4jBBa2ewbQ66UzUUAl4bbuPLmNo0DDk1b1uRspMmHQvdTlcEPK1ri2Qe5avH+L40MxsWYAZV5KQIObOpaytzgzIpykm1xboNO9FAKMO3cZ6YjiZFy5ipbk5ByoE0yFgRcJljSNtdDn6ARZuoooAooooDMNo7iYvPM0IQGORkwpzAWixBxBnPHm5TiBYdPpZbdFPuyMKsTPGgsqCJVHUFjAA8QrrPtuBHEbzwrIxChGkQOSQCAFJuTZlNv2h10YT2abvp+AUAu70/pTZPx8V5s1G9m3njnREfKFCki11kZywCNpfLlHR7u/QKN6f0psn4+K82alTebaDTYqbkozJycyknMqj1sICq37prAnoHOGteqLll89S3hIRnU/Mr5F7u3NymwZYjfNDFicOQdSOTEiqD1+t5D4apYGuinrUHxgVL3H2ihxGIgv63jIzIgOlpEURTIQdQ2Tkjb9lqrNjvfDwk8eTjv38i38tYPa6ejBvj0NPs+H4dSpDyJdQNnYhV5VmNs2IcX8CqL9QsoFzU+lyTACSSVCLm89uPHLh5FNuBtmbj1mq3ZUVKpJP9L9MzTk/wA0b7y0O3kIYqCyjQFVdsxvb9VSAp4anXq6/HpMJl9LyFA+qx5M8evSqkqYx06MF7LmumMxQMEdtM4W37Ite/eGh8FecLDCFGYXc8e6aRepebcrYWFuytWpoT/LbLj/AAWlQTjpT37P5+e1bj8YFkEc5xMoLZcscMiRNzS2hQFperLntxuNKmjeOKNQBDiUUWAHpaVVHQABlsO9UnaiGSIBY2ZrgqCALEe6zMLKRcdevXVUm0DLNHDIjK6ONGym+W75rg681UF+BzNVqjh46K0ErbbW+tvIz2nBvPPy9L+Z9w2305ac8libFoxpBMTcRre/N0NivHoAqX/mNPesX/4839td9k6iQ9Jmmv4HKD7KrU6vl8TODqyutu/luO6cZ6Ov0KaTeJc0VosVcTYc+15ujERGw5upNrAdJsKuN/t7UnkwkIhxihXeZw2GnRiFjZFsCt2XNKL26u0V0wEHKYvCp0GbOe9HHJIPtqnjqq3m3gLbQknUZ1zHCxLoMwiu0jhjoByxZSekIOytzsuGlRajtb28N5l4mLniop52W7oeNqbzKcDLHyWKH+pwji+HmCj16G+uWwJyGw6Tw41ov+eY/g20P/DxX9lZdtTeiMRSwzFYpS+EbIWB0TFRte/DuHY95L1qv+f9nfDsJ9bH+daai45MzcT/AOWR12dvYk0ixiDGIWvzpMNPHGLAnVnUKOHT02qHtb00+MKQOVVY4GuWUIM0swe6mNjJdEAsCttNRe4nYHfHBTSLHFi8PJI3cqkiMzaE6AG50BPgrxjN5ckpUInJpJHEzvKkbF3CtZFYWfKrqTdlPEAEi1CuUWO35kyq6BBlVGkFyUDMmIzI5AJXIUQkDXWxpn2BtIzxZ2ymzuoZL8nIFcqHW5PNNus9NiRrUTaG8mE5McoSyMFewjka4tI4Ngt9BDI3Zk7Rez2dtJJlLJm5rFSGVkYGwOoYAjQqe8RQEqiiigCiiigEva+7MjrtIrEC88mHMRul3EccA4k6ZXV7XtrqONM+E9mm76fgFTagNHIkjsojIfL3TMpFhboU0An+iPiGTG7MZDZhJibH/jmluSdUZjZUYEAnK2RgQpGZgNWPR03FunW79FeUrPs5gASGxJFzYX9LniTwHbS3LsmZ7OY3axBzFplL2vayqvNFzcWBqGSTnZ6vOxv9myhTouTaTvbe9nll8RzxwljxCSx5RIrRvHxC8oA9g3SBIivE3x16ql7vYgPh0YKVHPAVu6UCRwFPaALHvVV47GlFOfNZghjZiGGaOQNlDjur690A2lrVcbL05YdU8vlOf+qs3tSD7tFtbfmfP0LzUe8aUXrivnoybVIuIEeJkZuAdu0knD4YWA6STYAdtXdLZ58xt3TSSlOywWDN3gsUrd+1U+yLKtKT1KLO6kXNxitd/j5BhcEzrG84JhtlVQbZQxABe2pUnQ2Ommlr1arDhoWsMqsvQpckfGC38tdcZNkVYo9DlGvuFGl/jG1h23PQajRxhRYCw/8AnjPbV6rjPwEoR17c/f5q9ZqsnWm29Wzh8+cJh2oOKqZFuAShDEX61HOFQIcajvGytm9ekBte4JjcLccRoOmvskdzcHKw4MOI/NetToa5NhhIwl9jcGzEf7cnNs/7UbDQg8Q3Qb26wuJhUeeT++Vzy11o/HbO3mTcMMs8ye6Kyr85cjeJkv8APFTarMTiPY5iMrRuY5R0AOVU99Q/JOD7mrOsftCk6dZ32kdN3VivfacqYkrh1PK8gyrIR63ByrgGQ66uFiOVRxLa2ANUi42BJcgZuTgjEURVWkbNmuzHKCL3UA343PXXbGTs0kyKSMzc6xsSqpEiICNQGldrka2VuurLZ+x0YrHDluh58lr5MuU8y1gNdLDtHQbfQ4TRoYZKSu3HysntevN6rbtpXhTipus5Wz8722Lhq57Cs2ltNZYUD6SjEYc5GVkYL6YjANmAJFjxF+Nq3fkh1DxCsm3t2WqYdGu7MJ8NqW68RF0Cy+IVrlTUpRkvyXtxMTH1PxKulwPIjA6B4qrcZu3FK7M3KDPlLqruqSFbZWZVNiRZRfpCgG4AFWlFSlEpU3Rw4uLObjLq7nKuWZQq66KFmkA+N2CrLCYFI82QWztmbUm5yqvTw0VakUUAUUUUAUUUUAVVR4COSeYvGjkcmAWVWI5vaKqpt+7Cdxg8S8OHeVJJVOHsOSJDsEMocgWJ7m+nCrnZ0oaSVlNw3JkHrBS48lAKPog4dfTuylyjKJMRYWFhaAkadhA8VTajeiD7e2X8pifNzUms/FePkaGF8HMTN7MPcso0zTw/bUK39R8de9l8Zz1zyeQKv8q57164uFf2428Ry/1102KbxZvdvK30pZCPJaqnaLthoR3u/uuht0byUW9l19M+pJxeJEcbyHgilj4AT/KqfZDCMuWFzBGkZI4s5JZwO0yG3hqXt6YBFU/rMCR1qgMjDw5Avz6r9noeB15zO3a3cD8Lt85TUGBSp0J1X83dfoWLtPLy6vpyZNiU6ltWY3bqv1DsAsB3u015fEWBbKcgNs2lr9Nhe5AOlx03416mubKDYsQoPVxJPgUMfBXpJGMakLJkKXypybBV4KCrc9rrYm3gr3DYZ4hOpLf6nukk9G9iBJvFhlJBnjBHEZhXNd58KHB5eIg8xxmGqn8ib94tXfAPl9buDpmQjgyk9HePR0Xt0VMdAQQeBFj3jxqDKhUs07rj+x44zepr6fuVkO38KxnifERZHRVzZhzrq6k/GC5Ae0XqRs/fDDNEhfERByq5hm/Wtr5b13gnPKQuTrybI/bllVCfpMD46k7G9iI6pJx/Hlq72noOEZNbva27gQR03K91nfZz38RSO18K2Ku8kTIZGuSRYAEOPAc1vmGnHY29eBTP/qYF1UKMwAyhFtYDozM/lqm2pmDylO7SaKVO31ggj53JsPDTbsDEhs7A81likHeZWF/Eoq7p6eGhLO1krbvn3K1WMowtlr3cWt/zIo97t7cG+HVUxMLHlsObBgTZZ4yT3gAT4K0L1Rtm/DcP9MVn2+W8sUkIjgJnYT4e/JgmJSJ4zlaX2NSSLWuTc8Kfv8Mx+J9nnXCRn/awvOlI6mnkXT5iKepqmw6tExMQ7yJeA33wM8ixRYqF5GvlRXBZrAnQd4E1N2ntMxlEROUkkLZVzBVAUXZmYg2A0GgJuw04kctkbsYbDEtFEA7d1IxLzP8AGkcl28JrvtLZazZSWdHQ3R0NnW4IPEEEEGxBBHA8QCLBXIbb2QILSkxOFzOjKx5OyGQqWQFC4RWbKCSQLgWoXe7DG/Pe4NrGKYMTnyFVUpd2DaEKCR01x/yThrnR7FCjc65a6FCxY88tlNuNidbX1rtjN04JOIa+ZmBuDYtJyhNmBU87oIIsSKA5z764ZULqzOAAeYkjXuiPYHLlLZHVst72ubaGpE28+HW13Ot7AJIzGxkBsFUk6xv9E1yfdGAxmOzgHW4Y3B5FYb69ORV8OtEW6cKvnvITdiAWNlzcrcADovNIdesdQsBO2ZtaLEKWiYsAQDdWU6qrjRgDYqysDwIYVMqJs7ZaQAiMEBst7knuY0jHH9lFqXQGeTbjyPhdoE+mFmklxbwxidxDJdmaPNFn5Jlc2BDDUE3pw2SxLyErlJEV105p5MaaaacKmvjEV1Quodu5UsAzW42HE+Co+D9mm/d/goBS9EH29sv5TE+bmpNRvRB9vbL+UxPm5qTWfivHyNDC+DmI+9E2XHIT+qmb6OR/uWpex4suHhU8RGl+/lF/LVVvkL4qU9UE3lhjUeVqYuRtpbQVn9qO0Ka4fPc3MP4Uvmb/AGF/bc3PZuIiSMW6zJKGI+jEv0q9bNiyprxub+Dm/coPhrzOmYuTwbEi/wAWGMX+0j+OpOEhIjTryrfxCuar0MNCC26/pfqyeK1PzfrboRdoS2uBe5QqOwyHKD2WQSGmfZWy0ZSzC4uVUXIHN5pY24ksCB1BRa2tLEzHl0XoujN3lzi32/JTvsuPLDGOnIt++QCfKTVuneOHhHfn8+hUxMrLLbr5fyJe2MFyGJKi5Ugyx3JJ4Eutzqb2YfPJ41KBvwqdvlHZsPJ7hxfvFo1PkZqrMGLIo6hl+jzf5VBj1pRhU26ny/Ylws7xt8+Z+hx6WHZifKsL/ean7Ha6v8tN5ZGb+dQCee/Ysx/gQip2yB7N8tJ9y0xueFpvgv8AI7j1fsio2nJMcYUiRRcQ8+Q83hidQq85hYkaldV7Qal7o7vJMkZxDPOORjIRzaFbGwHJrZXsD+vmr5tCS2Kze5SM+dn+VXW58VkjHVh4r+G5/pNW8M/+HfiupWxMPyq+ev8A7HTfGILhEVQFUT4UAAAAf6iLgBoK1Ksv329rL8vhfOIq1CrWF8HMwcT4+QUUUVZKwUUUUAUUUUAUUUUBne8GxZGkxielXknxEsTYbEBVKxBUhCkyXvDyTpI9unNpcsRTthPZpv3f4KlNOoYKWUMb2BIzG3Gw4mouD9mm/d/goBS9EH29sv5TE+bmpNRvRB9vbL+UxPm5qTWfivHyNDC+DmIO8+uIxXZA9vFBf7hTU0dKm9Hs2J7cPiLduVIDTXtRrQysOIjcj6LGq2PhpRpeRqU5aOfATeV9ZiHS8M0p78t7eWQ1ftCKoGW0iDoEUEY+lET5GpoKVHjoWkor5dIuxlaMfLrIWp0viZB05IwPCs388taHltp1UkYbC3xzG97tEpHxeTb7s9O9TSa0Ypbl7LqUcRsXn7vpYX980vB22kI8EbMPKBVXhbFSRwzyW+ser7eFLqg6y48cUlLe6zZsMt+hmHfseP8AOuMStLDLhL3T+xLhss/mw4MPXZR1o4HhXDD+dWWyNUdvdSzH+K6jyKKgTOBPrwzPfvIMKx8iGrPYmFIw0PXyak98gMfKTUGOyw9JcF1J4vPm+hR7Zb2w/Ucg+bhZH++U+KnDduGyMfiIO8iL/Uz+KkzausDf92ecd+5aEeS1P2x0tCn7QLfSYt/VWgloYWK4+yiVsS8o8Vf1kVu+3tZfl8L5xFWoVl++3tZfl8L5xFWoVPhfBzMLFePkFFFFWisFFFFAFFFFAFFFFAZzvDsd2lxi+lpJMTNLE2ExAS6xKqQhfXf9jkpFlcqbXzaZsxFPGE9mm/d/grrJtCMSrCWAkdXdV1uVQoGN+GhdfH2GuWD9mm/d/goBS9EH29sv5TE+bmpNRvRB9vbL+UxPm5qTWfivHyNDC+DmIO+KHlSR7t1PaHhhT+u/gpvUiTBhvdwX+lFf+dK29ws7nqcnxQRN/TTZusM2DiQ/qhoj+7dov6a8qq9GL3Nr0T6mjWyULbY9WIcZuIj1yQDwchhzTiVpKwD82IdSxSfwYE+8HxU/lddajxsbz5L2RZcvyw8v8pFDsRc2LY9RkbxPLGPIy010sbmrmMj9YT7V2Plpnrh5ZbirXd58l7Iqd4nsiHqZj/Bmqh3Ujth7W/WPlVD/ADqy31nyw3HELIR9EL97ivGwoMkR6lYjwIFQ/gNdVF/x/Nr0v9yWk7QXm+gv7Qa7SgcTHMo7DLOIV8iinLkgo6gPuH/8pO2THymIjHungv8AMWWdvtqvjps2/KUw0xHHIVX4zcxftMtR42DloU9y9zpz0W/JCVIpdcFGOOQzN32sy+ORl8daYkYUBRwAAHg0pH2Fhc+LYjVUZIU+LCudvAXCCm/H7VhgAM0scQa9jI6oDbjbMRfiPHVzE5aMFsXvn7WXIgryzS3K3zmVe+3tZfl8L5xFWoVjm9+8+EfDqExWHY8thzZZYybCeMk2DcAAST2Vov8An3Z3w/B/Xw/3VLhlaHMyMS7zy3F9RVRgd78FNII4sXhpJGvlRJo2drAk2Ctc6AnwUSbzRrOYSr3DrGXsOTDNGJAvHN3JGtrdtWSsW9FV67w4YhSMRCQ5yqeUSzG6iw11N2X6Q6xUjDbQjkLCORHKGzhWDFTrobHQ6HxGgJFFFFAFFFFALe08AP8AFMJMYs1ocSnKCPNkYtAyZmAOTmiaxJA1YfrWNtg/Zpv3f4KnVBwfs037v8FAKXog+3tl/KYnzc1JqN6IPt7ZfymJ83NSaz8V4+RoYXwcxI30/wBzv/fhj+VNm5ovFIOrETeVg39VKu+63LAcWeEDtzK6U27ljmTH/wDJk8gjH3g13a9Beb9omhiX/Tg+HWQh4DDc+PpvGiW/5YX7j5KddrvkglbpyNbvkWHlIpU2AM88C9eVv4k0v9Apj3vNoljHGRwPANb/AE+THhqGreUrv5bLoTTV5U6a/SvXPqc90YcsJPun8mVf53q7qDsRLQJbpu3gZmYeQip1RS1lapLSm5b2LG9ThpY0PC6X72Yyt9mEfSrrkKYG57po7n40n/ueqbachmxDW6nA78mWFPsZD+8q+3wkCYcAaAsB4FDN96r46sVVaMIc/r+1iZR8Md/3sVW5WHz4gvbRVkfvZ5FjXyQyfSq031xojWMHgC0zdqwrcDwytF4q++h9hCIZHtxZU8CRrf8AivLVJvNihPjuTvzQyo3UEh9dkPhlZU/cmpfw1PE56o+yIdJ1Kja2ss9z8AUUZu6ROd8eQ8o/i5v0qZGUHiAaibJiIiBIsz3c9mbUDwLlX5tTKq1ZupNye05k7sX99Yh6WXQez4XoHwiKtN9LJ7lfEKzTfb2svy+F84irUKuYXwczNxPj5HhYFGoUA94UvbQ3JjmmeRmNpCCwCRiTSMR2WW2dUKjVQdbsOBILJRVkrC7FucOczys7urKzZUUWIw4FgBYWGHTv3PYBK2Du2uFLlWLZgFW41VVLsFvxOrnqHZe5NxRQBRRRQBRRRQBUHB+zTfu/wVOqDg/Zpv3f4KAUvRB9vbL+UxPm5qTUb0Qfb2y/lMT5uak1n4rx8jQwvg5ipvQvr8fbJhvxTflTHuy4j2c8/C5xM3g5SVlP0FWl3e02kRvcthj/AB3B8jVaDFBdgut7FI3w57Dyhg+4g+GrEVelEnxDehH582lJuPgycX8jh418ISNf6nqZvLiS+IsNeSBUfGsGP22gHfQ1J3KkVI8VimFlJv22UNJb6LoPBUHZ0RedQ2rA5n+Ncyv/ABGiFV5b/m80NVepL9Ctztor1GeGEIqqOCgKPALfyrnj58kTsOKqxHfsbeW1d6hbZ9gk7w/EKrLNlIWNi4cHFKnQJT4oxp5YF8dSt/5QXii4AjXsDNqfAsTmu25uGzY3Ek8I7+OQhh5A/jqu3hj9MY6VB0GOBe/KVibwqvLH51aVv62luz+3QnnUSqeS6X92NOysQMJsxZXGojMzDhdpCZMvfLuFpH3TwbTSs7657LfrUHlJG+e7fxuyrv0RdrLK6YJe4U8piLdSAFYh2ktGT1Zk69J+62AyRZzbM/3XJ07CxJ72TqqOb/Cp8Ze37v24kVBWhKo/JdX9MuZdUUUVQOSh329rL8vhfOIq1Csv329rL8vhfOIq0yedUVndgqqCWZiAqgakknQADprQwvg5mdivHyOlQ8RtiGORYnljWRsuVCwDHMSq6HrYEDrItVNsfGzY2ZcQC0ODW/Ipaz4q4I5VwRdIbG6LoToxsLCvm3N2pZsTyiMoUrhxrJIuUxTSSXMaqUmvnFgxFiKtFYY4Z1dQykMpFwQbgjrBHGiWZVALEAEgC+mpIAHfJIA79JiblzgZQ8eigZ88oZlEKJyBAHNiLAvmBvzu5vcn1DudNykbNyWVZI3UZ5T6XCzySGOIZbMpVlW5y9wNLBQoDpRSrtfdWaR5SsvMYoyISwGrRmZWJVhlbkltzTbPICLGoX+TMQLjOpBiVCWlcsbZOaDyXNW6njmUjjHdmJAdJplRSzEKoFySbADrJ6K90jncrEN3UqaxFBZmCr600fJ5eTuyZiHJzAX/AFBYWeKAKg4P2ab93+Cp1VrJKksjIiur5bXfKRYWtbKfvoBW9EH29sv5TE+bmpNRd/8A29sv4+J83NSqz8V4+RoYXwcxW37hJiJHShA7CHRl/rPgqp23i3bBlUK8jiWgkYEnMrAK3N0sQwRAQSLZL63NNe8kOeDLpdnjC36CZFF9Oy/gvSguBdlgS0ns0ugsy2jeUcy/Vw1sOypKFS0G9z90/sjZo06dSMY1N7fJWfVlwMQ8WGTDkIAGZzZiTKQxKl7qMkaAITxuUUX6Gt9hbPyLna+ZuF+6AvfXqZiSxHRcD9WuWz9ic7PJ2HKTmYkcC5GmnEIvNB116Lmq053yIKs42cKepu7e9hUXakeaCQDjka3iJFSqKjRXFvdTaccOMxfKsESQQurMQF0RtCToLi9r8cpHG16HB4iRiJ4mUSNNJJqMxHrbJmFzlAVnc3bmg20buTM25CcPKlmyKysgbQjJ3QzX6U5yjrzL1kD5sTZq5FCjlHYBmS4yKTzueRwAJOhv02BNammlDTtrS+en8FtUqUm5ylZPZt+P76yDsvZ/LYzk8xZVjDOddeezMczc5yWZTmOpZs3AAVooFuGn3UqbNg5PERPcEyS4qJmAtmAQMPAGha2psDTXVTES09Ge9eza6EVZpTcFqjq9woorzLKFUsxCqASSSAABqSSeAtVUhKHfqULhAzEACfDEkmwAGIjJJPQLUyQwNtRhJICuAUhoomBDYwg3EsoOogB1SM91ozaWFZ/vRi3xUSSE8nh+Ww/JRtYPirzxgyOraiKx5q2ub5jbQVtwrRwytHmZ2J8S8goooqyVgooooAooooAooooAooooBA9EedUxuzGdgqh8TckgAf6c9JqNLvXhV4zKfihm+4Gu/omQ58Xs1RkuXxNs65kv6XNrrcZhfouKiR7GnH/UInyWHiXyuWqlXgpSzklltv0TNbBSpKm9OMm77Gl7plbtDeyMyRsqSuiaqAh9ckIKouttBc+EjqrjsnGTB0C4WVzDFlNyqc+Q53Y34XtoOo9tW77rB3V5MRinZbhTyioFvxsI0XKSNLjWva7pYbUsjOSbnPJM9zYC5zPYmwA8FeWoKGi5O7zyW3Zra1K/14F7vMU0401ZK2bfG+q2s4S7XxQ4w4eL5Sdf5WqFJvHKDzsVs5OwOXP31dw7uYVe5w8A7eTQnxkXqdHAq9yqr3gB91Q2or9T+i+553l7KcFyb92KX+Ouf+vi/d4d3+5TXwbRkP8A1k5+LgZf7Kcsx6zRen9D9Mv7v9R3ursUP7I/Yz/HBmuvLYllkI5VnwclgF1A7m551rAaDU9+eu8cg0GMwP7wNEw+abWPgpwr4y3469/Wu3Oi4qOjLL/2/wBTzvVRu8lF/wDyuljPoNrvykaCfAgYYFs5kOVmdWXjfnNZnY20GYd6rQ7yP043Z4+KWb+dNQwye4T6K/lXsLbhpXs50ZJLRlkra157t7HeZ3cnGN276hQO3nb/AK+H93A8h8imuWJiOIQpJJjsQptdUwxiRrEEXMgVbXA49VO2Y9Zr5Ud6KzUX/d9kh3qrqWivKMfsZjvDFJGFK7PlVRNATNJJFJK1pksFAkspY2F+3o41rv8Amqf/AO2Y76WC/wDUUpb7e1l+XwvnEVahV2g045JL5xMnGTnOpecm3baUmA3hmkkVGwGLiBvd3OFyLoTrknZuzQHjUXebbsuHmQrbklgmklGW7AK0SiQdiZiWHSuY8QAWWvhFTlMTMHv1I1k5FWa0agmQLd2fDoSyhSQhM2YWvoo90LdMbv4yA2gBZXaN7yZUV0WV3W5X3CxsD0iUH9U3bRAoJIUXNrmwubcPFRJCrCxUEXB1AOo4Hv0AQSZlVrEXANja4uL2NtL17oooAooooAooooDN/RY2vHhcRs2aYlY0kxGYgEkXgyjQanUiqT1W9ne/P9VJ+VFFQzoxm7smhWlBWQeq3s735/qpPyo9VvZ3vz/VSflRRXHdocTvvM+Aeq3s735/qpPyo9VvZ3vz/VSflRRTu0OI7zPgHqt7O9+f6qT8qPVb2d78/wBVJ+VFFO7Q4jvM+Aeq3s735/qpPyo9VvZ3vz/VSflRRTu0OI7zPgHqt7O9+f6qT8qPVb2d78/1Un5UUU7tDiO8z4B6rezvfn+qk/Kj1W9ne/P9VJ+VFFO7Q4jvM+BXbd9EPBYpI4YZGaRp8PYFHUaTxk6kW4A1ulFFTQgoKyIZzc3dhRRRXZwFFFFAFFFFAFFFFAf/2Q=="/>
          <p:cNvSpPr>
            <a:spLocks noChangeAspect="1" noChangeArrowheads="1"/>
          </p:cNvSpPr>
          <p:nvPr/>
        </p:nvSpPr>
        <p:spPr bwMode="auto">
          <a:xfrm>
            <a:off x="63500" y="-1141413"/>
            <a:ext cx="1943100" cy="2352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data:image/jpeg;base64,/9j/4AAQSkZJRgABAQAAAQABAAD/2wCEAAkGBhQSERUUExQUFRUWGRgaFxgYGRUYFBUgHhcWGx0cGxwYHCYeFxkjGhoXHy8gIycpLS4sFh8xNTAqNSgrLCkBCQoKDgwOGg8PGiokHyIsNTU0LDU2MTQsLDU1NTAqNC0pLC0xMCwtMC0wNTU0LSksLCwtNSw0KiwpKSwqLCwpKf/AABEIAPcAzAMBIgACEQEDEQH/xAAbAAACAwEBAQAAAAAAAAAAAAAABgQFBwMCAf/EAFMQAAIBAgMDBQYSCAUDAwUAAAECAwARBBIhBQYxEyJBUWEycYGRobQHFBcjMzRSU1Ryc4KSk6KxstE1QmKDo8HC0hUWJEOERGOU1OLwJVVk0+H/xAAaAQEAAwEBAQAAAAAAAAAAAAAAAwQFAgEG/8QAOBEAAgECAgcHAgUEAgMAAAAAAAECAxEEIRIxQVFhgcEFFDJxobHwkdETIlLh8SOSwuIksjNigv/aAAwDAQACEQMRAD8A3GiiigEXf7ZMWJx+y4Z0EkbPicym9jbDlhwI4EA+CpnqTbK+BRfb/ur5vT+lNk/HxXmzU30Ao+pNsr4FF9v+6j1JtlfAovt/3U3UUAo+pNsr4FF9v+6j1JtlfAovt/3U3UUAo+pNsr4FF9v+6j1JtlfAovt/3U3UUAo+pNsr4FF9v+6j1JtlfAovt/3U3UUAo+pNsr4FF9v+6j1JtlfAovt/3U3UUAo+pNsr4FF9v+6j1JtlfAovt/3U3UUBmO/HofYDC4ZZoMNHHIs+FysM1xfExA8T1Ejw1p1KXon+0P8AkYTzqKm2gCiiigCiiigCiiigCiiigCvLOBxIFLUu9GIcSyYbCrNBC7oSZSs0xjYrJyKCNg1mDKMzLmKm1hYmzwsCSSysyA35O2dRmAyA2IYXHeoCk3oP/wBU2T8fFebNTfSfvMgG09kgAAB8VYDQD/StThQBRRVHtfehYpOQhjbE4m1+SQgBAeDSuebCnf1PQGoC8opYGwcbPricYYR71hFVVHfllVnc9oCDsr6d0Zk1h2jjFb/umGdD31eO/iYUAzUUrjeWbCsF2giCMkBcXFm9L3JsBKrEthyTYXJZNe6HCmcGgPtFUe394jE6YfDqJsXKCUjJsqKOMspFykQ712NlXXhDXcdZudjppcU54rmaLDL2LDGQCO1y57aAZwwr7S2/oc7OI0wcKnrRcj/SQhvLUKXY+JwhzYPEO6jjh8U7Sxt2JMbyxHquXXsoBxoqp3e3jTFq1g0csZyzQvYSRNa9jbQqRqrC4YcOm1tQCl6J/tD/AJGE86iptpS9E/2h/wAjCedRU20AUUUUAUUUUAUUUUAUUUUAnRYPHYVJcPh4o3V3meCcyBRDyrvIeVQqWYo7tbLfMAAcutMGy4yryKzF2AjBYgAsRGLkgaC51sOuumK21BHIkTyosj2yIWGdrkgWHE8D4qMJ7NN30/AKAXd6f0psn4+K82am+lDen9KbJ+PivNmpqxeKWNGkc5VRSzHoAAJJ8ABoBV3430TDNHhlnigmmBJllKhcPGNDJY925PNReltTopr3u3t3ZcKCLD4zDMSbsWnjM0rni7knM7npPgFhYV33IwJMRxcq2nxhEr37pEI9ai7AkeUW90WPTV7i9nxSjLLGkgPQ6qw8TA0B3VgRcG48lUm02x6SM8Aws0XRE3KRTcBe0t3RiTci6LxtfpqO+4GGUlsPyuDbrwztEvhj1ibwoa88ntLD8GgxydT/AOmxH0lDROfmx0BP2VtuLFrJGyFJE5s2HlUZ0zA90NVdGF7MpKtrrxqCNwMOukT4qBPe4cTiI4h8VA9kHYtqXt7d5OSyYt8LicLiMNqGZA8M0ZI5SFpYC6AMuq58tnVTprWgYLGJLGskbB0cAqwNwQeoigKcYfB7LhdwojDMMx58k8znRVuSZJpCdALk1FGCxmN1md8FAeEMRHppx/3ZhcRfEi1Hu+ivuGh5fakzSAkYRIlgB7kNKrtJIP2iuWMHoAf3RplZwBckADpPCgIuytkxYaMRwpkQEm1ySSTckliSzE6kkkmu2JhuKpsVv5gkbIs6zSe9wBsRJ3ssIYjw2qHO2Kx45PkpMHhm9kZ2UYqVfcIsbHkQeBdjmsbBQdQAt7a2o5xC4jZ8Ms00J5N5F5NcNKubnwu7uOUsdQyBsjDvgv2wduR4uESxE2NwysLPGw0ZHH6rqdCP5EGl/G7yYHD/AOnDiMRczIsU2VABwGWMi3eNLWF30wuFx6ypKeSxHreIHJzABgDyUuqatpyRtqQye5oBp9E/2h/yMJ51FTbWa+iFvxhJcHlSUluWwxtycw0XERMdSgHAGmX1RcD7831OI/8A10Ay0VQ4HfjCTSLHHKxdjZRyUwue+yADwmoe9203jngUTCJGjmZrypCCVaALznje5sz6C3SeigGqilHF72TJmusQVmkWMnMbZMTyN3JZVOZecOcgHC5uKjpvniHjEqRxZeTz2PKE3XCwzsLjTUu0Y00K317mgHaik/Bb1TTYlY8oRROVYAqWAAxIyuMxIJ5NXvZeqxGpcKAKKKKApRslv8ROIsMnpYRA351+VZyLdVsviqbhPZpu+n4BXjE7fw8cywPPEsr2yxl1Dm+g0JvqbgddtK94T2abvp+AUAu70/pTZPx8V5s1S/RGkI2ZigOLpyf1jLH/AFVE3p/Smyfj4rzZqk+iN+j3+Uw3nUFAMiIAABoBoKjbS2rFh0zzSJGtwAWIAJPAC/E8dB1VLrLcbtA4qdsQTdbskA6EjBtcdshGcniQUH6tVcViVh4aTzLOGw7rz0UaHszb2HxF+QmjkI4hGUsvfA1HhqfWTT4YMQTcMuqupKyIetWGq+Dw3ph2Pvu8XMxYLr0Totz+9jQaH9tBbrCdNbDdo06z0Zflfp9SxiOz6lLOOaHcilvG7pmJmm2eVw8pN3j4YXEdkiDuGPvqAN15hpVphd48LL7HiIHv7mRCfEDVgrg6g371aZnCrFjcfjNEj/w9Bo7yhJcQzDRhEgJjCA3tI983EJbWu6bgYUkNiBJi2H62Jdph4I29aX5qCmOoe09tQ4dc00iRjozHVuxV4sewAmgO+FwaRKFjRUUcFVQqjwDSu1Ie099ppebh15BPfJFBmb4kZ5sffe5/YFL8+BWQ3lLzHrld38QJyr3lAFZtbtKjTdlm+BoUuz6tRXeXma063FKG/WBZ8FiApOdY2dD0h4/XEPfDoviqu3IkMOLEMekUkUjFB3CsjRAMo4LcOQbWvZeqm/b8Q5CUnhycl/oNVyhWVampraVa1J0ZuD2C7v7jBLsuOVeEkuCcd5sRAw++nSs622D/AJfwV+Ntm3+sw9aNUxCFFFFAFFFFAFFFFAFFFFAI229gYhjjYEhDrjJI3XEZ4wsIEcKHOpIctGYiyZQblhquppswns03fT8Ar3FtWFsmWWM8oGZLOpzhbZitjzgLi5HC9cdmzq7yOjBlbk2VlIKsCgIII0II1uKAoN6f0psn4+K82apPok/o2c+55N/oSxt/Ko29P6U2T8fFebNVtvlgzLs/FxgXLwTAd8xtby2oCZtrFGPDTSDikcjD5qMf5VmOAhyRRr7lEHiUCnjamP5XZEsw4SYN3HzoC386TYxoO8Kwu2HlBefQ2uyVnN+XU+0UVEmxxzlI42kZbZrFVVb6gFmPdEa2AOhF7XF8SFOVR6MVdm02lrO02ER+7RG+Mqt94rh/gsHvMQ7yKPuFeTtYL7Mjw/tNlMf00JVfnZanA13JVaTs7o5tCZE/wiH3seNrffXvDbPjjN0jRT1hQG8fG1SKhPtQFisSNMw7rJlCL2F2IXN+yCT1gcaR/Fq/lTbPNGnDOyRNqtkgxVzlmgAubAwuSB0XPLC5t02FTMJixItxcEEhlYWZSOIYdB1HYQQRcEGu1cXcG00dNKSI2wIsaMdDlnwwZkmUEwSFf9tyCOXFyQl73/VPG+jFvkm0Ytn4p3xOEKiGW4XDSqxuhFgTiCATewNj3jVTg5cmKwr9U6qe9IkkX3utNfog2bCCL3+fDReBsRFm+wG8VfT9mz0qC4N/c+b7Qho1vNCtvrsrHRbOjR8RhTGkmEQKuHkVhaeJV5xnIIBtfTUA8KbfSW0/hWD/APFl/wDU1X+iNiUk2cHjZXUz4SzKQVP+qi4EaGnKtEoFJgMLjxIpmxGFeP8AWVMPIjnQ8GM7Aa26DUTemUiaO7YlU5Ge3IctflM0GS4jBBa2ewbQ66UzUUAl4bbuPLmNo0DDk1b1uRspMmHQvdTlcEPK1ri2Qe5avH+L40MxsWYAZV5KQIObOpaytzgzIpykm1xboNO9FAKMO3cZ6YjiZFy5ipbk5ByoE0yFgRcJljSNtdDn6ARZuoooAooooDMNo7iYvPM0IQGORkwpzAWixBxBnPHm5TiBYdPpZbdFPuyMKsTPGgsqCJVHUFjAA8QrrPtuBHEbzwrIxChGkQOSQCAFJuTZlNv2h10YT2abvp+AUAu70/pTZPx8V5s1G9m3njnREfKFCki11kZywCNpfLlHR7u/QKN6f0psn4+K82alTebaDTYqbkozJycyknMqj1sICq37prAnoHOGteqLll89S3hIRnU/Mr5F7u3NymwZYjfNDFicOQdSOTEiqD1+t5D4apYGuinrUHxgVL3H2ihxGIgv63jIzIgOlpEURTIQdQ2Tkjb9lqrNjvfDwk8eTjv38i38tYPa6ejBvj0NPs+H4dSpDyJdQNnYhV5VmNs2IcX8CqL9QsoFzU+lyTACSSVCLm89uPHLh5FNuBtmbj1mq3ZUVKpJP9L9MzTk/wA0b7y0O3kIYqCyjQFVdsxvb9VSAp4anXq6/HpMJl9LyFA+qx5M8evSqkqYx06MF7LmumMxQMEdtM4W37Ite/eGh8FecLDCFGYXc8e6aRepebcrYWFuytWpoT/LbLj/AAWlQTjpT37P5+e1bj8YFkEc5xMoLZcscMiRNzS2hQFperLntxuNKmjeOKNQBDiUUWAHpaVVHQABlsO9UnaiGSIBY2ZrgqCALEe6zMLKRcdevXVUm0DLNHDIjK6ONGym+W75rg681UF+BzNVqjh46K0ErbbW+tvIz2nBvPPy9L+Z9w2305ac8libFoxpBMTcRre/N0NivHoAqX/mNPesX/4839td9k6iQ9Jmmv4HKD7KrU6vl8TODqyutu/luO6cZ6Ov0KaTeJc0VosVcTYc+15ujERGw5upNrAdJsKuN/t7UnkwkIhxihXeZw2GnRiFjZFsCt2XNKL26u0V0wEHKYvCp0GbOe9HHJIPtqnjqq3m3gLbQknUZ1zHCxLoMwiu0jhjoByxZSekIOytzsuGlRajtb28N5l4mLniop52W7oeNqbzKcDLHyWKH+pwji+HmCj16G+uWwJyGw6Tw41ov+eY/g20P/DxX9lZdtTeiMRSwzFYpS+EbIWB0TFRte/DuHY95L1qv+f9nfDsJ9bH+daai45MzcT/AOWR12dvYk0ixiDGIWvzpMNPHGLAnVnUKOHT02qHtb00+MKQOVVY4GuWUIM0swe6mNjJdEAsCttNRe4nYHfHBTSLHFi8PJI3cqkiMzaE6AG50BPgrxjN5ckpUInJpJHEzvKkbF3CtZFYWfKrqTdlPEAEi1CuUWO35kyq6BBlVGkFyUDMmIzI5AJXIUQkDXWxpn2BtIzxZ2ymzuoZL8nIFcqHW5PNNus9NiRrUTaG8mE5McoSyMFewjka4tI4Ngt9BDI3Zk7Rez2dtJJlLJm5rFSGVkYGwOoYAjQqe8RQEqiiigCiiigEva+7MjrtIrEC88mHMRul3EccA4k6ZXV7XtrqONM+E9mm76fgFTagNHIkjsojIfL3TMpFhboU0An+iPiGTG7MZDZhJibH/jmluSdUZjZUYEAnK2RgQpGZgNWPR03FunW79FeUrPs5gASGxJFzYX9LniTwHbS3LsmZ7OY3axBzFplL2vayqvNFzcWBqGSTnZ6vOxv9myhTouTaTvbe9nll8RzxwljxCSx5RIrRvHxC8oA9g3SBIivE3x16ql7vYgPh0YKVHPAVu6UCRwFPaALHvVV47GlFOfNZghjZiGGaOQNlDjur690A2lrVcbL05YdU8vlOf+qs3tSD7tFtbfmfP0LzUe8aUXrivnoybVIuIEeJkZuAdu0knD4YWA6STYAdtXdLZ58xt3TSSlOywWDN3gsUrd+1U+yLKtKT1KLO6kXNxitd/j5BhcEzrG84JhtlVQbZQxABe2pUnQ2Ommlr1arDhoWsMqsvQpckfGC38tdcZNkVYo9DlGvuFGl/jG1h23PQajRxhRYCw/8AnjPbV6rjPwEoR17c/f5q9ZqsnWm29Wzh8+cJh2oOKqZFuAShDEX61HOFQIcajvGytm9ekBte4JjcLccRoOmvskdzcHKw4MOI/NetToa5NhhIwl9jcGzEf7cnNs/7UbDQg8Q3Qb26wuJhUeeT++Vzy11o/HbO3mTcMMs8ye6Kyr85cjeJkv8APFTarMTiPY5iMrRuY5R0AOVU99Q/JOD7mrOsftCk6dZ32kdN3VivfacqYkrh1PK8gyrIR63ByrgGQ66uFiOVRxLa2ANUi42BJcgZuTgjEURVWkbNmuzHKCL3UA343PXXbGTs0kyKSMzc6xsSqpEiICNQGldrka2VuurLZ+x0YrHDluh58lr5MuU8y1gNdLDtHQbfQ4TRoYZKSu3HysntevN6rbtpXhTipus5Wz8722Lhq57Cs2ltNZYUD6SjEYc5GVkYL6YjANmAJFjxF+Nq3fkh1DxCsm3t2WqYdGu7MJ8NqW68RF0Cy+IVrlTUpRkvyXtxMTH1PxKulwPIjA6B4qrcZu3FK7M3KDPlLqruqSFbZWZVNiRZRfpCgG4AFWlFSlEpU3Rw4uLObjLq7nKuWZQq66KFmkA+N2CrLCYFI82QWztmbUm5yqvTw0VakUUAUUUUAUUUUAVVR4COSeYvGjkcmAWVWI5vaKqpt+7Cdxg8S8OHeVJJVOHsOSJDsEMocgWJ7m+nCrnZ0oaSVlNw3JkHrBS48lAKPog4dfTuylyjKJMRYWFhaAkadhA8VTajeiD7e2X8pifNzUms/FePkaGF8HMTN7MPcso0zTw/bUK39R8de9l8Zz1zyeQKv8q57164uFf2428Ry/1102KbxZvdvK30pZCPJaqnaLthoR3u/uuht0byUW9l19M+pJxeJEcbyHgilj4AT/KqfZDCMuWFzBGkZI4s5JZwO0yG3hqXt6YBFU/rMCR1qgMjDw5Avz6r9noeB15zO3a3cD8Lt85TUGBSp0J1X83dfoWLtPLy6vpyZNiU6ltWY3bqv1DsAsB3u015fEWBbKcgNs2lr9Nhe5AOlx03416mubKDYsQoPVxJPgUMfBXpJGMakLJkKXypybBV4KCrc9rrYm3gr3DYZ4hOpLf6nukk9G9iBJvFhlJBnjBHEZhXNd58KHB5eIg8xxmGqn8ib94tXfAPl9buDpmQjgyk9HePR0Xt0VMdAQQeBFj3jxqDKhUs07rj+x44zepr6fuVkO38KxnifERZHRVzZhzrq6k/GC5Ae0XqRs/fDDNEhfERByq5hm/Wtr5b13gnPKQuTrybI/bllVCfpMD46k7G9iI6pJx/Hlq72noOEZNbva27gQR03K91nfZz38RSO18K2Ku8kTIZGuSRYAEOPAc1vmGnHY29eBTP/qYF1UKMwAyhFtYDozM/lqm2pmDylO7SaKVO31ggj53JsPDTbsDEhs7A81likHeZWF/Eoq7p6eGhLO1krbvn3K1WMowtlr3cWt/zIo97t7cG+HVUxMLHlsObBgTZZ4yT3gAT4K0L1Rtm/DcP9MVn2+W8sUkIjgJnYT4e/JgmJSJ4zlaX2NSSLWuTc8Kfv8Mx+J9nnXCRn/awvOlI6mnkXT5iKepqmw6tExMQ7yJeA33wM8ixRYqF5GvlRXBZrAnQd4E1N2ntMxlEROUkkLZVzBVAUXZmYg2A0GgJuw04kctkbsYbDEtFEA7d1IxLzP8AGkcl28JrvtLZazZSWdHQ3R0NnW4IPEEEEGxBBHA8QCLBXIbb2QILSkxOFzOjKx5OyGQqWQFC4RWbKCSQLgWoXe7DG/Pe4NrGKYMTnyFVUpd2DaEKCR01x/yThrnR7FCjc65a6FCxY88tlNuNidbX1rtjN04JOIa+ZmBuDYtJyhNmBU87oIIsSKA5z764ZULqzOAAeYkjXuiPYHLlLZHVst72ubaGpE28+HW13Ot7AJIzGxkBsFUk6xv9E1yfdGAxmOzgHW4Y3B5FYb69ORV8OtEW6cKvnvITdiAWNlzcrcADovNIdesdQsBO2ZtaLEKWiYsAQDdWU6qrjRgDYqysDwIYVMqJs7ZaQAiMEBst7knuY0jHH9lFqXQGeTbjyPhdoE+mFmklxbwxidxDJdmaPNFn5Jlc2BDDUE3pw2SxLyErlJEV105p5MaaaacKmvjEV1Quodu5UsAzW42HE+Co+D9mm/d/goBS9EH29sv5TE+bmpNRvRB9vbL+UxPm5qTWfivHyNDC+DmI+9E2XHIT+qmb6OR/uWpex4suHhU8RGl+/lF/LVVvkL4qU9UE3lhjUeVqYuRtpbQVn9qO0Ka4fPc3MP4Uvmb/AGF/bc3PZuIiSMW6zJKGI+jEv0q9bNiyprxub+Dm/coPhrzOmYuTwbEi/wAWGMX+0j+OpOEhIjTryrfxCuar0MNCC26/pfqyeK1PzfrboRdoS2uBe5QqOwyHKD2WQSGmfZWy0ZSzC4uVUXIHN5pY24ksCB1BRa2tLEzHl0XoujN3lzi32/JTvsuPLDGOnIt++QCfKTVuneOHhHfn8+hUxMrLLbr5fyJe2MFyGJKi5Ugyx3JJ4Eutzqb2YfPJ41KBvwqdvlHZsPJ7hxfvFo1PkZqrMGLIo6hl+jzf5VBj1pRhU26ny/Ylws7xt8+Z+hx6WHZifKsL/ean7Ha6v8tN5ZGb+dQCee/Ysx/gQip2yB7N8tJ9y0xueFpvgv8AI7j1fsio2nJMcYUiRRcQ8+Q83hidQq85hYkaldV7Qal7o7vJMkZxDPOORjIRzaFbGwHJrZXsD+vmr5tCS2Kze5SM+dn+VXW58VkjHVh4r+G5/pNW8M/+HfiupWxMPyq+ev8A7HTfGILhEVQFUT4UAAAAf6iLgBoK1Ksv329rL8vhfOIq1CrWF8HMwcT4+QUUUVZKwUUUUAUUUUAUUUUBne8GxZGkxielXknxEsTYbEBVKxBUhCkyXvDyTpI9unNpcsRTthPZpv3f4KlNOoYKWUMb2BIzG3Gw4mouD9mm/d/goBS9EH29sv5TE+bmpNRvRB9vbL+UxPm5qTWfivHyNDC+DmIO8+uIxXZA9vFBf7hTU0dKm9Hs2J7cPiLduVIDTXtRrQysOIjcj6LGq2PhpRpeRqU5aOfATeV9ZiHS8M0p78t7eWQ1ftCKoGW0iDoEUEY+lET5GpoKVHjoWkor5dIuxlaMfLrIWp0viZB05IwPCs388taHltp1UkYbC3xzG97tEpHxeTb7s9O9TSa0Ypbl7LqUcRsXn7vpYX980vB22kI8EbMPKBVXhbFSRwzyW+ser7eFLqg6y48cUlLe6zZsMt+hmHfseP8AOuMStLDLhL3T+xLhss/mw4MPXZR1o4HhXDD+dWWyNUdvdSzH+K6jyKKgTOBPrwzPfvIMKx8iGrPYmFIw0PXyak98gMfKTUGOyw9JcF1J4vPm+hR7Zb2w/Ucg+bhZH++U+KnDduGyMfiIO8iL/Uz+KkzausDf92ecd+5aEeS1P2x0tCn7QLfSYt/VWgloYWK4+yiVsS8o8Vf1kVu+3tZfl8L5xFWoVl++3tZfl8L5xFWoVPhfBzMLFePkFFFFWisFFFFAFFFFAFFFFAZzvDsd2lxi+lpJMTNLE2ExAS6xKqQhfXf9jkpFlcqbXzaZsxFPGE9mm/d/grrJtCMSrCWAkdXdV1uVQoGN+GhdfH2GuWD9mm/d/goBS9EH29sv5TE+bmpNRvRB9vbL+UxPm5qTWfivHyNDC+DmIO+KHlSR7t1PaHhhT+u/gpvUiTBhvdwX+lFf+dK29ws7nqcnxQRN/TTZusM2DiQ/qhoj+7dov6a8qq9GL3Nr0T6mjWyULbY9WIcZuIj1yQDwchhzTiVpKwD82IdSxSfwYE+8HxU/lddajxsbz5L2RZcvyw8v8pFDsRc2LY9RkbxPLGPIy010sbmrmMj9YT7V2Plpnrh5ZbirXd58l7Iqd4nsiHqZj/Bmqh3Ujth7W/WPlVD/ADqy31nyw3HELIR9EL97ivGwoMkR6lYjwIFQ/gNdVF/x/Nr0v9yWk7QXm+gv7Qa7SgcTHMo7DLOIV8iinLkgo6gPuH/8pO2THymIjHungv8AMWWdvtqvjps2/KUw0xHHIVX4zcxftMtR42DloU9y9zpz0W/JCVIpdcFGOOQzN32sy+ORl8daYkYUBRwAAHg0pH2Fhc+LYjVUZIU+LCudvAXCCm/H7VhgAM0scQa9jI6oDbjbMRfiPHVzE5aMFsXvn7WXIgryzS3K3zmVe+3tZfl8L5xFWoVjm9+8+EfDqExWHY8thzZZYybCeMk2DcAAST2Vov8An3Z3w/B/Xw/3VLhlaHMyMS7zy3F9RVRgd78FNII4sXhpJGvlRJo2drAk2Ctc6AnwUSbzRrOYSr3DrGXsOTDNGJAvHN3JGtrdtWSsW9FV67w4YhSMRCQ5yqeUSzG6iw11N2X6Q6xUjDbQjkLCORHKGzhWDFTrobHQ6HxGgJFFFFAFFFFALe08AP8AFMJMYs1ocSnKCPNkYtAyZmAOTmiaxJA1YfrWNtg/Zpv3f4KnVBwfs037v8FAKXog+3tl/KYnzc1JqN6IPt7ZfymJ83NSaz8V4+RoYXwcxI30/wBzv/fhj+VNm5ovFIOrETeVg39VKu+63LAcWeEDtzK6U27ljmTH/wDJk8gjH3g13a9Beb9omhiX/Tg+HWQh4DDc+PpvGiW/5YX7j5KddrvkglbpyNbvkWHlIpU2AM88C9eVv4k0v9Apj3vNoljHGRwPANb/AE+THhqGreUrv5bLoTTV5U6a/SvXPqc90YcsJPun8mVf53q7qDsRLQJbpu3gZmYeQip1RS1lapLSm5b2LG9ThpY0PC6X72Yyt9mEfSrrkKYG57po7n40n/ueqbachmxDW6nA78mWFPsZD+8q+3wkCYcAaAsB4FDN96r46sVVaMIc/r+1iZR8Md/3sVW5WHz4gvbRVkfvZ5FjXyQyfSq031xojWMHgC0zdqwrcDwytF4q++h9hCIZHtxZU8CRrf8AivLVJvNihPjuTvzQyo3UEh9dkPhlZU/cmpfw1PE56o+yIdJ1Kja2ss9z8AUUZu6ROd8eQ8o/i5v0qZGUHiAaibJiIiBIsz3c9mbUDwLlX5tTKq1ZupNye05k7sX99Yh6WXQez4XoHwiKtN9LJ7lfEKzTfb2svy+F84irUKuYXwczNxPj5HhYFGoUA94UvbQ3JjmmeRmNpCCwCRiTSMR2WW2dUKjVQdbsOBILJRVkrC7FucOczys7urKzZUUWIw4FgBYWGHTv3PYBK2Du2uFLlWLZgFW41VVLsFvxOrnqHZe5NxRQBRRRQBRRRQBUHB+zTfu/wVOqDg/Zpv3f4KAUvRB9vbL+UxPm5qTUb0Qfb2y/lMT5uak1n4rx8jQwvg5ipvQvr8fbJhvxTflTHuy4j2c8/C5xM3g5SVlP0FWl3e02kRvcthj/AB3B8jVaDFBdgut7FI3w57Dyhg+4g+GrEVelEnxDehH582lJuPgycX8jh418ISNf6nqZvLiS+IsNeSBUfGsGP22gHfQ1J3KkVI8VimFlJv22UNJb6LoPBUHZ0RedQ2rA5n+Ncyv/ABGiFV5b/m80NVepL9Ctztor1GeGEIqqOCgKPALfyrnj58kTsOKqxHfsbeW1d6hbZ9gk7w/EKrLNlIWNi4cHFKnQJT4oxp5YF8dSt/5QXii4AjXsDNqfAsTmu25uGzY3Ek8I7+OQhh5A/jqu3hj9MY6VB0GOBe/KVibwqvLH51aVv62luz+3QnnUSqeS6X92NOysQMJsxZXGojMzDhdpCZMvfLuFpH3TwbTSs7657LfrUHlJG+e7fxuyrv0RdrLK6YJe4U8piLdSAFYh2ktGT1Zk69J+62AyRZzbM/3XJ07CxJ72TqqOb/Cp8Ze37v24kVBWhKo/JdX9MuZdUUUVQOSh329rL8vhfOIq1Csv329rL8vhfOIq0yedUVndgqqCWZiAqgakknQADprQwvg5mdivHyOlQ8RtiGORYnljWRsuVCwDHMSq6HrYEDrItVNsfGzY2ZcQC0ODW/Ipaz4q4I5VwRdIbG6LoToxsLCvm3N2pZsTyiMoUrhxrJIuUxTSSXMaqUmvnFgxFiKtFYY4Z1dQykMpFwQbgjrBHGiWZVALEAEgC+mpIAHfJIA79JiblzgZQ8eigZ88oZlEKJyBAHNiLAvmBvzu5vcn1DudNykbNyWVZI3UZ5T6XCzySGOIZbMpVlW5y9wNLBQoDpRSrtfdWaR5SsvMYoyISwGrRmZWJVhlbkltzTbPICLGoX+TMQLjOpBiVCWlcsbZOaDyXNW6njmUjjHdmJAdJplRSzEKoFySbADrJ6K90jncrEN3UqaxFBZmCr600fJ5eTuyZiHJzAX/AFBYWeKAKg4P2ab93+Cp1VrJKksjIiur5bXfKRYWtbKfvoBW9EH29sv5TE+bmpNRd/8A29sv4+J83NSqz8V4+RoYXwcxW37hJiJHShA7CHRl/rPgqp23i3bBlUK8jiWgkYEnMrAK3N0sQwRAQSLZL63NNe8kOeDLpdnjC36CZFF9Oy/gvSguBdlgS0ns0ugsy2jeUcy/Vw1sOypKFS0G9z90/sjZo06dSMY1N7fJWfVlwMQ8WGTDkIAGZzZiTKQxKl7qMkaAITxuUUX6Gt9hbPyLna+ZuF+6AvfXqZiSxHRcD9WuWz9ic7PJ2HKTmYkcC5GmnEIvNB116Lmq053yIKs42cKepu7e9hUXakeaCQDjka3iJFSqKjRXFvdTaccOMxfKsESQQurMQF0RtCToLi9r8cpHG16HB4iRiJ4mUSNNJJqMxHrbJmFzlAVnc3bmg20buTM25CcPKlmyKysgbQjJ3QzX6U5yjrzL1kD5sTZq5FCjlHYBmS4yKTzueRwAJOhv02BNammlDTtrS+en8FtUqUm5ylZPZt+P76yDsvZ/LYzk8xZVjDOddeezMczc5yWZTmOpZs3AAVooFuGn3UqbNg5PERPcEyS4qJmAtmAQMPAGha2psDTXVTES09Ge9eza6EVZpTcFqjq9woorzLKFUsxCqASSSAABqSSeAtVUhKHfqULhAzEACfDEkmwAGIjJJPQLUyQwNtRhJICuAUhoomBDYwg3EsoOogB1SM91ozaWFZ/vRi3xUSSE8nh+Ww/JRtYPirzxgyOraiKx5q2ub5jbQVtwrRwytHmZ2J8S8goooqyVgooooAooooAooooAooooBA9EedUxuzGdgqh8TckgAf6c9JqNLvXhV4zKfihm+4Gu/omQ58Xs1RkuXxNs65kv6XNrrcZhfouKiR7GnH/UInyWHiXyuWqlXgpSzklltv0TNbBSpKm9OMm77Gl7plbtDeyMyRsqSuiaqAh9ckIKouttBc+EjqrjsnGTB0C4WVzDFlNyqc+Q53Y34XtoOo9tW77rB3V5MRinZbhTyioFvxsI0XKSNLjWva7pYbUsjOSbnPJM9zYC5zPYmwA8FeWoKGi5O7zyW3Zra1K/14F7vMU0401ZK2bfG+q2s4S7XxQ4w4eL5Sdf5WqFJvHKDzsVs5OwOXP31dw7uYVe5w8A7eTQnxkXqdHAq9yqr3gB91Q2or9T+i+553l7KcFyb92KX+Ouf+vi/d4d3+5TXwbRkP8A1k5+LgZf7Kcsx6zRen9D9Mv7v9R3ursUP7I/Yz/HBmuvLYllkI5VnwclgF1A7m551rAaDU9+eu8cg0GMwP7wNEw+abWPgpwr4y3469/Wu3Oi4qOjLL/2/wBTzvVRu8lF/wDyuljPoNrvykaCfAgYYFs5kOVmdWXjfnNZnY20GYd6rQ7yP043Z4+KWb+dNQwye4T6K/lXsLbhpXs50ZJLRlkra157t7HeZ3cnGN276hQO3nb/AK+H93A8h8imuWJiOIQpJJjsQptdUwxiRrEEXMgVbXA49VO2Y9Zr5Ud6KzUX/d9kh3qrqWivKMfsZjvDFJGFK7PlVRNATNJJFJK1pksFAkspY2F+3o41rv8Amqf/AO2Y76WC/wDUUpb7e1l+XwvnEVahV2g045JL5xMnGTnOpecm3baUmA3hmkkVGwGLiBvd3OFyLoTrknZuzQHjUXebbsuHmQrbklgmklGW7AK0SiQdiZiWHSuY8QAWWvhFTlMTMHv1I1k5FWa0agmQLd2fDoSyhSQhM2YWvoo90LdMbv4yA2gBZXaN7yZUV0WV3W5X3CxsD0iUH9U3bRAoJIUXNrmwubcPFRJCrCxUEXB1AOo4Hv0AQSZlVrEXANja4uL2NtL17oooAooooAooooDN/RY2vHhcRs2aYlY0kxGYgEkXgyjQanUiqT1W9ne/P9VJ+VFFQzoxm7smhWlBWQeq3s735/qpPyo9VvZ3vz/VSflRRXHdocTvvM+Aeq3s735/qpPyo9VvZ3vz/VSflRRTu0OI7zPgHqt7O9+f6qT8qPVb2d78/wBVJ+VFFO7Q4jvM+Aeq3s735/qpPyo9VvZ3vz/VSflRRTu0OI7zPgHqt7O9+f6qT8qPVb2d78/1Un5UUU7tDiO8z4B6rezvfn+qk/Kj1W9ne/P9VJ+VFFO7Q4jvM+BXbd9EPBYpI4YZGaRp8PYFHUaTxk6kW4A1ulFFTQgoKyIZzc3dhRRRXZwFFFFAFFFFAFFFFAf/2Q=="/>
          <p:cNvSpPr>
            <a:spLocks noChangeAspect="1" noChangeArrowheads="1"/>
          </p:cNvSpPr>
          <p:nvPr/>
        </p:nvSpPr>
        <p:spPr bwMode="auto">
          <a:xfrm>
            <a:off x="63500" y="-1141413"/>
            <a:ext cx="1943100" cy="2352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Parts of a Too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913143" cy="3524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7: Salivary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of saliva = moistens and binds food, helps with taste</a:t>
            </a:r>
          </a:p>
          <a:p>
            <a:r>
              <a:rPr lang="en-US" dirty="0" smtClean="0"/>
              <a:t>Enzyme used = salivary amylase (breaks down </a:t>
            </a:r>
            <a:r>
              <a:rPr lang="en-US" dirty="0" err="1" smtClean="0"/>
              <a:t>carbs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8: 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Nasopharynx</a:t>
            </a:r>
            <a:r>
              <a:rPr lang="en-US" dirty="0" smtClean="0"/>
              <a:t> = by nasal cavity; passageway for air</a:t>
            </a:r>
          </a:p>
          <a:p>
            <a:r>
              <a:rPr lang="en-US" dirty="0" err="1" smtClean="0"/>
              <a:t>Oropharynx</a:t>
            </a:r>
            <a:r>
              <a:rPr lang="en-US" dirty="0" smtClean="0"/>
              <a:t> = by oral cavity; passageway for food and air</a:t>
            </a:r>
          </a:p>
          <a:p>
            <a:r>
              <a:rPr lang="en-US" dirty="0" err="1" smtClean="0"/>
              <a:t>Laryngopharynx</a:t>
            </a:r>
            <a:r>
              <a:rPr lang="en-US" dirty="0" smtClean="0"/>
              <a:t> = by larynx; passageway to esophagus and larynx split</a:t>
            </a:r>
          </a:p>
          <a:p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b="1" dirty="0" smtClean="0"/>
              <a:t>bolus</a:t>
            </a:r>
            <a:r>
              <a:rPr lang="en-US" dirty="0" smtClean="0"/>
              <a:t> = mixture of saliva and partially broken down food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 9: Swallowing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food is chewed and moved to pharynx</a:t>
            </a:r>
          </a:p>
          <a:p>
            <a:r>
              <a:rPr lang="en-US" dirty="0" smtClean="0"/>
              <a:t>Stage 2: swallowing reflex triggered, soft palate raises, tongue pressed against soft palate, peristalsis begins</a:t>
            </a:r>
          </a:p>
          <a:p>
            <a:r>
              <a:rPr lang="en-US" dirty="0" smtClean="0"/>
              <a:t>Stage 3: peristalsis carried food from esophagus to stomach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875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Question 1</vt:lpstr>
      <vt:lpstr>Question 2</vt:lpstr>
      <vt:lpstr>Question 3</vt:lpstr>
      <vt:lpstr>Question 4</vt:lpstr>
      <vt:lpstr>Question 5: Mouth</vt:lpstr>
      <vt:lpstr>Question 6: Teeth</vt:lpstr>
      <vt:lpstr>Question 7: Salivary Glands</vt:lpstr>
      <vt:lpstr>Question 8: Pharynx</vt:lpstr>
      <vt:lpstr>Question 9: Swallowing </vt:lpstr>
      <vt:lpstr>Question 10: Esophagus</vt:lpstr>
      <vt:lpstr>Question 11: Stomach</vt:lpstr>
      <vt:lpstr>Question 12</vt:lpstr>
      <vt:lpstr>Question 13: Pancreas</vt:lpstr>
      <vt:lpstr>Question 14: Liver</vt:lpstr>
      <vt:lpstr>Question 15: Gallbladder</vt:lpstr>
      <vt:lpstr>Question 16: Small Intestines</vt:lpstr>
      <vt:lpstr>Question 17: Large Intestines</vt:lpstr>
      <vt:lpstr>Question 18: Nutrition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Ch15 Digestive System</dc:title>
  <dc:creator>Sarah Fleming</dc:creator>
  <cp:lastModifiedBy>Sintich, Sarah</cp:lastModifiedBy>
  <cp:revision>15</cp:revision>
  <dcterms:created xsi:type="dcterms:W3CDTF">2011-11-27T22:07:54Z</dcterms:created>
  <dcterms:modified xsi:type="dcterms:W3CDTF">2015-11-17T13:29:28Z</dcterms:modified>
</cp:coreProperties>
</file>